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348" r:id="rId6"/>
    <p:sldId id="349" r:id="rId7"/>
    <p:sldId id="350" r:id="rId8"/>
    <p:sldId id="355" r:id="rId9"/>
    <p:sldId id="262" r:id="rId10"/>
    <p:sldId id="375" r:id="rId11"/>
    <p:sldId id="376" r:id="rId12"/>
    <p:sldId id="377" r:id="rId13"/>
    <p:sldId id="353" r:id="rId14"/>
    <p:sldId id="356" r:id="rId15"/>
    <p:sldId id="357" r:id="rId16"/>
    <p:sldId id="278" r:id="rId17"/>
    <p:sldId id="279" r:id="rId18"/>
    <p:sldId id="361" r:id="rId19"/>
    <p:sldId id="360" r:id="rId20"/>
    <p:sldId id="358" r:id="rId21"/>
    <p:sldId id="362" r:id="rId22"/>
    <p:sldId id="369" r:id="rId23"/>
    <p:sldId id="364" r:id="rId24"/>
    <p:sldId id="370" r:id="rId25"/>
    <p:sldId id="363" r:id="rId26"/>
    <p:sldId id="371" r:id="rId27"/>
    <p:sldId id="372" r:id="rId28"/>
  </p:sldIdLst>
  <p:sldSz cx="18288000" cy="10287000"/>
  <p:notesSz cx="6858000" cy="9144000"/>
  <p:embeddedFontLst>
    <p:embeddedFont>
      <p:font typeface="Agrandir Wide Medium Bold" panose="02010600030101010101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华文中宋" panose="02010600040101010101" pitchFamily="2" charset="-122"/>
      <p:regular r:id="rId41"/>
    </p:embeddedFont>
    <p:embeddedFont>
      <p:font typeface="楷体" panose="02010609060101010101" pitchFamily="49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5349941-FBC7-4BCE-A5E3-02E009C9B68A}">
          <p14:sldIdLst>
            <p14:sldId id="256"/>
            <p14:sldId id="257"/>
          </p14:sldIdLst>
        </p14:section>
        <p14:section name="数据基本情况" id="{3715426B-75DA-407A-8A75-7655E47492E0}">
          <p14:sldIdLst>
            <p14:sldId id="258"/>
            <p14:sldId id="282"/>
            <p14:sldId id="348"/>
            <p14:sldId id="349"/>
            <p14:sldId id="350"/>
            <p14:sldId id="355"/>
          </p14:sldIdLst>
        </p14:section>
        <p14:section name="列联表分析" id="{29697F17-2F0A-4B9B-9633-DADF1E6A4AB8}">
          <p14:sldIdLst>
            <p14:sldId id="262"/>
            <p14:sldId id="375"/>
            <p14:sldId id="376"/>
            <p14:sldId id="377"/>
            <p14:sldId id="353"/>
            <p14:sldId id="356"/>
            <p14:sldId id="357"/>
          </p14:sldIdLst>
        </p14:section>
        <p14:section name="逻辑回归" id="{E9EE2159-B746-49BF-B99C-5AA3EE23FBA6}">
          <p14:sldIdLst>
            <p14:sldId id="278"/>
            <p14:sldId id="279"/>
            <p14:sldId id="361"/>
            <p14:sldId id="360"/>
            <p14:sldId id="358"/>
          </p14:sldIdLst>
        </p14:section>
        <p14:section name="拓展分析" id="{33B6298D-FF19-445F-BD5E-144B67DDE0CA}">
          <p14:sldIdLst>
            <p14:sldId id="362"/>
            <p14:sldId id="369"/>
            <p14:sldId id="364"/>
            <p14:sldId id="370"/>
            <p14:sldId id="363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5256" autoAdjust="0"/>
  </p:normalViewPr>
  <p:slideViewPr>
    <p:cSldViewPr>
      <p:cViewPr>
        <p:scale>
          <a:sx n="50" d="100"/>
          <a:sy n="50" d="100"/>
        </p:scale>
        <p:origin x="965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6700A-44AA-4283-810C-64FC1BFE4F95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5B059-C825-4853-819A-B67299011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8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1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5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9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99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9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png"/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5.sv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5.sv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96355" y="1898671"/>
            <a:ext cx="19723963" cy="6007572"/>
            <a:chOff x="0" y="0"/>
            <a:chExt cx="26298618" cy="8010096"/>
          </a:xfrm>
        </p:grpSpPr>
        <p:grpSp>
          <p:nvGrpSpPr>
            <p:cNvPr id="11" name="Group 11"/>
            <p:cNvGrpSpPr/>
            <p:nvPr/>
          </p:nvGrpSpPr>
          <p:grpSpPr>
            <a:xfrm>
              <a:off x="6095535" y="643124"/>
              <a:ext cx="20203083" cy="6258215"/>
              <a:chOff x="0" y="0"/>
              <a:chExt cx="3702131" cy="114679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02131" cy="1146792"/>
              </a:xfrm>
              <a:custGeom>
                <a:avLst/>
                <a:gdLst/>
                <a:ahLst/>
                <a:cxnLst/>
                <a:rect l="l" t="t" r="r" b="b"/>
                <a:pathLst>
                  <a:path w="3702131" h="1146792">
                    <a:moveTo>
                      <a:pt x="0" y="0"/>
                    </a:moveTo>
                    <a:lnTo>
                      <a:pt x="3702131" y="0"/>
                    </a:lnTo>
                    <a:lnTo>
                      <a:pt x="3702131" y="1146792"/>
                    </a:lnTo>
                    <a:lnTo>
                      <a:pt x="0" y="1146792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7369288" cy="801009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699900" y="457733"/>
              <a:ext cx="6055046" cy="6597432"/>
              <a:chOff x="0" y="0"/>
              <a:chExt cx="1104808" cy="120377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3906204" y="3238818"/>
              <a:ext cx="6642860" cy="975791"/>
              <a:chOff x="0" y="0"/>
              <a:chExt cx="812800" cy="1193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5947706" y="3601381"/>
            <a:ext cx="12677351" cy="15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139"/>
              </a:lnSpc>
              <a:spcBef>
                <a:spcPct val="0"/>
              </a:spcBef>
            </a:pPr>
            <a:r>
              <a:rPr lang="en-US" altLang="zh-CN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FF</a:t>
            </a:r>
            <a:r>
              <a:rPr lang="zh-CN" altLang="en-US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五因子模型在</a:t>
            </a:r>
            <a:r>
              <a:rPr lang="en-US" altLang="zh-CN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股市场的实证分析</a:t>
            </a:r>
            <a:endParaRPr lang="en-US" sz="4800" b="1" spc="797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0" name="图片 5">
            <a:extLst>
              <a:ext uri="{FF2B5EF4-FFF2-40B4-BE49-F238E27FC236}">
                <a16:creationId xmlns:a16="http://schemas.microsoft.com/office/drawing/2014/main" id="{1D8B799B-BAEA-4AB7-AC96-948A9325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3988" b="1233"/>
          <a:stretch>
            <a:fillRect/>
          </a:stretch>
        </p:blipFill>
        <p:spPr>
          <a:xfrm>
            <a:off x="456822" y="3004130"/>
            <a:ext cx="3327400" cy="3241675"/>
          </a:xfrm>
          <a:prstGeom prst="rect">
            <a:avLst/>
          </a:prstGeom>
        </p:spPr>
      </p:pic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A0067C66-A630-4CDC-8C76-6D14B188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3333822D-93F8-4428-604F-2661715D73BD}"/>
              </a:ext>
            </a:extLst>
          </p:cNvPr>
          <p:cNvSpPr txBox="1"/>
          <p:nvPr/>
        </p:nvSpPr>
        <p:spPr>
          <a:xfrm>
            <a:off x="13184087" y="8064209"/>
            <a:ext cx="350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19307130048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赵康阳</a:t>
            </a:r>
            <a:endParaRPr lang="en-US" sz="2400" spc="95" dirty="0">
              <a:solidFill>
                <a:srgbClr val="002E6B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AB16BA-C9F2-71C4-49A2-6695AEB5A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22" y="5537548"/>
            <a:ext cx="8030173" cy="215066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10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49" y="1855144"/>
            <a:ext cx="469768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594331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695926" y="20318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以加班情况为例</a:t>
            </a: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23AD358E-F6C1-4079-9EF4-86E7538D4209}"/>
              </a:ext>
            </a:extLst>
          </p:cNvPr>
          <p:cNvGraphicFramePr>
            <a:graphicFrameLocks noGrp="1"/>
          </p:cNvGraphicFramePr>
          <p:nvPr/>
        </p:nvGraphicFramePr>
        <p:xfrm>
          <a:off x="2989985" y="2843683"/>
          <a:ext cx="4804784" cy="3360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8544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984009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119111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</a:tblGrid>
              <a:tr h="611370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加班情况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113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离职情况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63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944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  <a:latin typeface="+mj-lt"/>
                        </a:rPr>
                        <a:t>(884.07)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289</a:t>
                      </a:r>
                    </a:p>
                    <a:p>
                      <a:pPr algn="r" fontAlgn="ctr"/>
                      <a:r>
                        <a:rPr lang="en-US" altLang="zh-CN" sz="2000" b="1" kern="1200" dirty="0">
                          <a:solidFill>
                            <a:schemeClr val="accent4"/>
                          </a:solidFill>
                          <a:latin typeface="+mj-lt"/>
                          <a:ea typeface="+mn-ea"/>
                          <a:cs typeface="+mn-cs"/>
                        </a:rPr>
                        <a:t>(348.93)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63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</a:rPr>
                        <a:t>(169.93)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127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</a:rPr>
                        <a:t>(67.07)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6113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1054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416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1470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91260"/>
                  </a:ext>
                </a:extLst>
              </a:tr>
            </a:tbl>
          </a:graphicData>
        </a:graphic>
      </p:graphicFrame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344568F-B124-432A-A897-9172DD94EF16}"/>
              </a:ext>
            </a:extLst>
          </p:cNvPr>
          <p:cNvCxnSpPr>
            <a:cxnSpLocks/>
          </p:cNvCxnSpPr>
          <p:nvPr/>
        </p:nvCxnSpPr>
        <p:spPr>
          <a:xfrm flipH="1">
            <a:off x="8322555" y="1873900"/>
            <a:ext cx="1" cy="79367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978A7AA-0AAF-4139-BD80-1F6B4110653C}"/>
              </a:ext>
            </a:extLst>
          </p:cNvPr>
          <p:cNvSpPr/>
          <p:nvPr/>
        </p:nvSpPr>
        <p:spPr>
          <a:xfrm rot="5400000">
            <a:off x="8113715" y="5721887"/>
            <a:ext cx="491772" cy="1921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60">
            <a:extLst>
              <a:ext uri="{FF2B5EF4-FFF2-40B4-BE49-F238E27FC236}">
                <a16:creationId xmlns:a16="http://schemas.microsoft.com/office/drawing/2014/main" id="{50C2ACAA-E518-4E38-9477-57F6AFFB7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98666" y="1929978"/>
            <a:ext cx="486006" cy="55457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9D7B789-C00B-4846-BD6E-1B0723F85353}"/>
              </a:ext>
            </a:extLst>
          </p:cNvPr>
          <p:cNvSpPr/>
          <p:nvPr/>
        </p:nvSpPr>
        <p:spPr>
          <a:xfrm>
            <a:off x="9469898" y="1978022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卡方检验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FBE1DCD-D60F-4E51-B286-0700FB4312C3}"/>
                  </a:ext>
                </a:extLst>
              </p:cNvPr>
              <p:cNvSpPr/>
              <p:nvPr/>
            </p:nvSpPr>
            <p:spPr>
              <a:xfrm>
                <a:off x="9284672" y="2551160"/>
                <a:ext cx="392126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=89.04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FBE1DCD-D60F-4E51-B286-0700FB431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672" y="2551160"/>
                <a:ext cx="3921266" cy="795859"/>
              </a:xfrm>
              <a:prstGeom prst="rect">
                <a:avLst/>
              </a:prstGeom>
              <a:blipFill>
                <a:blip r:embed="rId12"/>
                <a:stretch>
                  <a:fillRect l="-4207" t="-115625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4D7F6A7-6EDB-4403-A763-1E192BAAA7B1}"/>
              </a:ext>
            </a:extLst>
          </p:cNvPr>
          <p:cNvSpPr/>
          <p:nvPr/>
        </p:nvSpPr>
        <p:spPr>
          <a:xfrm>
            <a:off x="14684166" y="2843683"/>
            <a:ext cx="3149215" cy="143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值远小于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，故拒绝原假设，即加班和离职之间没有独立性。我们可以从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一窥其影响。</a:t>
            </a:r>
          </a:p>
        </p:txBody>
      </p:sp>
      <p:pic>
        <p:nvPicPr>
          <p:cNvPr id="43" name="Picture 60">
            <a:extLst>
              <a:ext uri="{FF2B5EF4-FFF2-40B4-BE49-F238E27FC236}">
                <a16:creationId xmlns:a16="http://schemas.microsoft.com/office/drawing/2014/main" id="{C6ED8BC5-144D-40B7-8671-B6CC862BBB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798666" y="5029200"/>
            <a:ext cx="486006" cy="554571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BBEE1AC-6C07-41E0-A17F-0A56FE28BA9C}"/>
              </a:ext>
            </a:extLst>
          </p:cNvPr>
          <p:cNvSpPr/>
          <p:nvPr/>
        </p:nvSpPr>
        <p:spPr>
          <a:xfrm>
            <a:off x="9471959" y="5124749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相对风险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发生比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0806D76-7077-4A1F-AA27-9DF900FA1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5678" y="7790976"/>
            <a:ext cx="5951785" cy="98934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63A9719-BCE3-42DC-852C-6DEDB738E9B4}"/>
              </a:ext>
            </a:extLst>
          </p:cNvPr>
          <p:cNvSpPr/>
          <p:nvPr/>
        </p:nvSpPr>
        <p:spPr>
          <a:xfrm>
            <a:off x="8698481" y="9022783"/>
            <a:ext cx="9134900" cy="554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加班影响离职情况，且加班的员工选择离职的概率是不加班员工的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2.34~3.67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C3542F3-C149-47B3-B0D0-DE3355C5415E}"/>
              </a:ext>
            </a:extLst>
          </p:cNvPr>
          <p:cNvSpPr/>
          <p:nvPr/>
        </p:nvSpPr>
        <p:spPr>
          <a:xfrm>
            <a:off x="13245505" y="6207176"/>
            <a:ext cx="3150148" cy="332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BD790B8-7B64-4661-AE59-29E2B7D4B7A6}"/>
              </a:ext>
            </a:extLst>
          </p:cNvPr>
          <p:cNvSpPr/>
          <p:nvPr/>
        </p:nvSpPr>
        <p:spPr>
          <a:xfrm>
            <a:off x="10077929" y="8033436"/>
            <a:ext cx="1733071" cy="299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1F317F-60EC-AFBD-FB1D-09245E7834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3286" y="3364079"/>
            <a:ext cx="5691945" cy="143536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D1EB108-2963-45AE-AE07-2F54E783E6B7}"/>
              </a:ext>
            </a:extLst>
          </p:cNvPr>
          <p:cNvSpPr/>
          <p:nvPr/>
        </p:nvSpPr>
        <p:spPr>
          <a:xfrm>
            <a:off x="12192001" y="4360302"/>
            <a:ext cx="2209800" cy="323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805D19B-4FF1-D9D9-4C60-90695A1E8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03967" y="7340148"/>
            <a:ext cx="3129414" cy="164453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86F3E13D-9AA8-5738-A336-5C9EDE6BA28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089"/>
          <a:stretch/>
        </p:blipFill>
        <p:spPr>
          <a:xfrm>
            <a:off x="2933060" y="6366800"/>
            <a:ext cx="5310116" cy="365350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5575A430-B93D-4052-B8B3-99A33D7A04FA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49" name="Group 3">
              <a:extLst>
                <a:ext uri="{FF2B5EF4-FFF2-40B4-BE49-F238E27FC236}">
                  <a16:creationId xmlns:a16="http://schemas.microsoft.com/office/drawing/2014/main" id="{7454E49A-E9A0-41FB-BBC1-9CF69452B11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58" name="Group 4">
                <a:extLst>
                  <a:ext uri="{FF2B5EF4-FFF2-40B4-BE49-F238E27FC236}">
                    <a16:creationId xmlns:a16="http://schemas.microsoft.com/office/drawing/2014/main" id="{97F785DD-6100-432A-9FCF-E9CAA661026B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34E9CCFE-2906-4BF0-9F7A-26CCD170D79C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" name="TextBox 6">
                  <a:extLst>
                    <a:ext uri="{FF2B5EF4-FFF2-40B4-BE49-F238E27FC236}">
                      <a16:creationId xmlns:a16="http://schemas.microsoft.com/office/drawing/2014/main" id="{0C15926B-28FC-4235-AA0E-2C203FB623D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59" name="Picture 7">
                <a:extLst>
                  <a:ext uri="{FF2B5EF4-FFF2-40B4-BE49-F238E27FC236}">
                    <a16:creationId xmlns:a16="http://schemas.microsoft.com/office/drawing/2014/main" id="{BD815452-9518-473A-9079-20FBF73B5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60" name="Group 8">
                <a:extLst>
                  <a:ext uri="{FF2B5EF4-FFF2-40B4-BE49-F238E27FC236}">
                    <a16:creationId xmlns:a16="http://schemas.microsoft.com/office/drawing/2014/main" id="{ECB5FB9D-72CB-493F-839B-922CD8ED4F19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74" name="Freeform 9">
                  <a:extLst>
                    <a:ext uri="{FF2B5EF4-FFF2-40B4-BE49-F238E27FC236}">
                      <a16:creationId xmlns:a16="http://schemas.microsoft.com/office/drawing/2014/main" id="{1E7336FF-AC53-40D8-8DF2-4C8D75F01B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75" name="TextBox 10">
                  <a:extLst>
                    <a:ext uri="{FF2B5EF4-FFF2-40B4-BE49-F238E27FC236}">
                      <a16:creationId xmlns:a16="http://schemas.microsoft.com/office/drawing/2014/main" id="{FEDD8082-21F7-455F-8B8E-D3040559F42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65" name="Group 11">
                <a:extLst>
                  <a:ext uri="{FF2B5EF4-FFF2-40B4-BE49-F238E27FC236}">
                    <a16:creationId xmlns:a16="http://schemas.microsoft.com/office/drawing/2014/main" id="{3D978E54-CA79-4ED3-988F-555CE7FAA5AE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307AE28B-9E03-40FD-827C-847DC984DF5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3" name="TextBox 13">
                  <a:extLst>
                    <a:ext uri="{FF2B5EF4-FFF2-40B4-BE49-F238E27FC236}">
                      <a16:creationId xmlns:a16="http://schemas.microsoft.com/office/drawing/2014/main" id="{74918216-F9C3-4CAB-A91C-F7C1C1C71EB4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66" name="AutoShape 14">
                <a:extLst>
                  <a:ext uri="{FF2B5EF4-FFF2-40B4-BE49-F238E27FC236}">
                    <a16:creationId xmlns:a16="http://schemas.microsoft.com/office/drawing/2014/main" id="{866920DF-841F-487A-8D78-E9545AF8F913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AutoShape 15">
                <a:extLst>
                  <a:ext uri="{FF2B5EF4-FFF2-40B4-BE49-F238E27FC236}">
                    <a16:creationId xmlns:a16="http://schemas.microsoft.com/office/drawing/2014/main" id="{A8535928-733C-4ED1-8EB7-265987BB449C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AutoShape 16">
                <a:extLst>
                  <a:ext uri="{FF2B5EF4-FFF2-40B4-BE49-F238E27FC236}">
                    <a16:creationId xmlns:a16="http://schemas.microsoft.com/office/drawing/2014/main" id="{D569A01C-CE8E-4FFC-97FB-86A688416397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AutoShape 17">
                <a:extLst>
                  <a:ext uri="{FF2B5EF4-FFF2-40B4-BE49-F238E27FC236}">
                    <a16:creationId xmlns:a16="http://schemas.microsoft.com/office/drawing/2014/main" id="{166C2094-D20F-4F79-8E03-AC34A26BF7CA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DEB9D9CD-EB44-4E21-AEE9-F07BFD641770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51" name="TextBox 61">
              <a:extLst>
                <a:ext uri="{FF2B5EF4-FFF2-40B4-BE49-F238E27FC236}">
                  <a16:creationId xmlns:a16="http://schemas.microsoft.com/office/drawing/2014/main" id="{D1D9848B-F9AC-4D0B-BC0C-E3A142B15A8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2100" b="1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52" name="TextBox 62">
              <a:extLst>
                <a:ext uri="{FF2B5EF4-FFF2-40B4-BE49-F238E27FC236}">
                  <a16:creationId xmlns:a16="http://schemas.microsoft.com/office/drawing/2014/main" id="{5B2C43FD-CB73-468A-BF17-4E794F9A7B99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55" name="TextBox 63">
              <a:extLst>
                <a:ext uri="{FF2B5EF4-FFF2-40B4-BE49-F238E27FC236}">
                  <a16:creationId xmlns:a16="http://schemas.microsoft.com/office/drawing/2014/main" id="{CE067875-EB30-4B51-BB7D-5319835C63BE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DE38EEB-8E6C-4D62-A852-2B28BB0BEF41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02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26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2" name="Picture 28">
            <a:extLst>
              <a:ext uri="{FF2B5EF4-FFF2-40B4-BE49-F238E27FC236}">
                <a16:creationId xmlns:a16="http://schemas.microsoft.com/office/drawing/2014/main" id="{88F7E47E-7E10-407B-9E61-E987F50F3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68965" y="3420909"/>
            <a:ext cx="14806388" cy="4607582"/>
          </a:xfrm>
          <a:prstGeom prst="rect">
            <a:avLst/>
          </a:prstGeom>
        </p:spPr>
      </p:pic>
      <p:sp>
        <p:nvSpPr>
          <p:cNvPr id="54" name="TextBox 30">
            <a:extLst>
              <a:ext uri="{FF2B5EF4-FFF2-40B4-BE49-F238E27FC236}">
                <a16:creationId xmlns:a16="http://schemas.microsoft.com/office/drawing/2014/main" id="{F3BD74F7-3722-459E-A71A-9E37D27599EB}"/>
              </a:ext>
            </a:extLst>
          </p:cNvPr>
          <p:cNvSpPr txBox="1"/>
          <p:nvPr/>
        </p:nvSpPr>
        <p:spPr>
          <a:xfrm>
            <a:off x="3312717" y="6382546"/>
            <a:ext cx="2307431" cy="42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出差情况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1D1FE598-89AD-4B2F-8404-5B7C8E236B59}"/>
              </a:ext>
            </a:extLst>
          </p:cNvPr>
          <p:cNvSpPr txBox="1"/>
          <p:nvPr/>
        </p:nvSpPr>
        <p:spPr>
          <a:xfrm>
            <a:off x="5620149" y="1790473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30A44A3F-1151-47C1-9C62-BB78A11D39BB}"/>
              </a:ext>
            </a:extLst>
          </p:cNvPr>
          <p:cNvSpPr txBox="1"/>
          <p:nvPr/>
        </p:nvSpPr>
        <p:spPr>
          <a:xfrm>
            <a:off x="12513999" y="8142791"/>
            <a:ext cx="2469728" cy="4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部门差异</a:t>
            </a:r>
            <a:endParaRPr lang="en-US" altLang="zh-CN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35">
            <a:extLst>
              <a:ext uri="{FF2B5EF4-FFF2-40B4-BE49-F238E27FC236}">
                <a16:creationId xmlns:a16="http://schemas.microsoft.com/office/drawing/2014/main" id="{DBAB78F2-04BD-48E2-9B94-020EE03E8202}"/>
              </a:ext>
            </a:extLst>
          </p:cNvPr>
          <p:cNvSpPr txBox="1"/>
          <p:nvPr/>
        </p:nvSpPr>
        <p:spPr>
          <a:xfrm>
            <a:off x="7927580" y="7273031"/>
            <a:ext cx="24460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37">
            <a:extLst>
              <a:ext uri="{FF2B5EF4-FFF2-40B4-BE49-F238E27FC236}">
                <a16:creationId xmlns:a16="http://schemas.microsoft.com/office/drawing/2014/main" id="{6F683486-315A-4BCE-B82B-8528BE359220}"/>
              </a:ext>
            </a:extLst>
          </p:cNvPr>
          <p:cNvSpPr txBox="1"/>
          <p:nvPr/>
        </p:nvSpPr>
        <p:spPr>
          <a:xfrm>
            <a:off x="2926786" y="6903762"/>
            <a:ext cx="3505480" cy="176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5.609e-06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RR_Rarely = 1,87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RR_Frequently = 3,11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0" name="TextBox 40">
            <a:extLst>
              <a:ext uri="{FF2B5EF4-FFF2-40B4-BE49-F238E27FC236}">
                <a16:creationId xmlns:a16="http://schemas.microsoft.com/office/drawing/2014/main" id="{9A01C3B9-C5D3-49F0-8C15-61B8AE66437B}"/>
              </a:ext>
            </a:extLst>
          </p:cNvPr>
          <p:cNvSpPr txBox="1"/>
          <p:nvPr/>
        </p:nvSpPr>
        <p:spPr>
          <a:xfrm>
            <a:off x="11887199" y="8624121"/>
            <a:ext cx="4450385" cy="14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0.004526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相比于人力资源岗位，研发岗和销售岗的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置信区间均包括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销售岗的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方差极大，体现个体差异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41">
            <a:extLst>
              <a:ext uri="{FF2B5EF4-FFF2-40B4-BE49-F238E27FC236}">
                <a16:creationId xmlns:a16="http://schemas.microsoft.com/office/drawing/2014/main" id="{6DA9582A-75DF-4C06-97CB-3FDEB8A6E1E4}"/>
              </a:ext>
            </a:extLst>
          </p:cNvPr>
          <p:cNvSpPr txBox="1"/>
          <p:nvPr/>
        </p:nvSpPr>
        <p:spPr>
          <a:xfrm>
            <a:off x="6747197" y="7733045"/>
            <a:ext cx="4456049" cy="176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9.456e-11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已婚员工的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（与离异员工差异不大）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单身员工的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3.05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 = 2.53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6591D4-FF18-4038-98A5-78C966C0FBF7}"/>
              </a:ext>
            </a:extLst>
          </p:cNvPr>
          <p:cNvSpPr/>
          <p:nvPr/>
        </p:nvSpPr>
        <p:spPr>
          <a:xfrm>
            <a:off x="13633766" y="1853689"/>
            <a:ext cx="4064999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Picture 61">
            <a:extLst>
              <a:ext uri="{FF2B5EF4-FFF2-40B4-BE49-F238E27FC236}">
                <a16:creationId xmlns:a16="http://schemas.microsoft.com/office/drawing/2014/main" id="{9FBD8FEA-C3EA-4D81-BE61-BDF4E5C7E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868400" y="1951521"/>
            <a:ext cx="535374" cy="555576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5603FDE9-4332-4E76-914C-9064F3F834FC}"/>
              </a:ext>
            </a:extLst>
          </p:cNvPr>
          <p:cNvSpPr/>
          <p:nvPr/>
        </p:nvSpPr>
        <p:spPr>
          <a:xfrm>
            <a:off x="14729698" y="203037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其他自变量情况</a:t>
            </a:r>
          </a:p>
        </p:txBody>
      </p:sp>
      <p:sp>
        <p:nvSpPr>
          <p:cNvPr id="76" name="灯片编号占位符 4">
            <a:extLst>
              <a:ext uri="{FF2B5EF4-FFF2-40B4-BE49-F238E27FC236}">
                <a16:creationId xmlns:a16="http://schemas.microsoft.com/office/drawing/2014/main" id="{EC04C212-C6EF-4488-A9B4-14CA7ED9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F3763FA-D91F-438C-9A75-2294AD762918}"/>
              </a:ext>
            </a:extLst>
          </p:cNvPr>
          <p:cNvSpPr/>
          <p:nvPr/>
        </p:nvSpPr>
        <p:spPr>
          <a:xfrm>
            <a:off x="4237832" y="8801100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0787798E-76AD-4370-B185-74EC3C7A6F61}"/>
              </a:ext>
            </a:extLst>
          </p:cNvPr>
          <p:cNvSpPr txBox="1"/>
          <p:nvPr/>
        </p:nvSpPr>
        <p:spPr>
          <a:xfrm>
            <a:off x="10262317" y="2046857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月收入情况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05EE5D1E-6A80-4434-8D7E-1863CB101C07}"/>
              </a:ext>
            </a:extLst>
          </p:cNvPr>
          <p:cNvSpPr txBox="1"/>
          <p:nvPr/>
        </p:nvSpPr>
        <p:spPr>
          <a:xfrm>
            <a:off x="9820591" y="2571184"/>
            <a:ext cx="3239615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5.163e-09</a:t>
            </a:r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3C4BA9D6-661F-4FB4-95C6-5E051764D3EC}"/>
              </a:ext>
            </a:extLst>
          </p:cNvPr>
          <p:cNvSpPr/>
          <p:nvPr/>
        </p:nvSpPr>
        <p:spPr>
          <a:xfrm>
            <a:off x="11203246" y="3039909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00A9EAC-B80F-466A-8446-81F428135A66}"/>
              </a:ext>
            </a:extLst>
          </p:cNvPr>
          <p:cNvSpPr/>
          <p:nvPr/>
        </p:nvSpPr>
        <p:spPr>
          <a:xfrm>
            <a:off x="9541833" y="3493239"/>
            <a:ext cx="3804634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月收入越高，离职倾向越低，且在最高薪一组出现跳跃变化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286741B-0AF7-4E36-A68C-83D4EDC335B1}"/>
              </a:ext>
            </a:extLst>
          </p:cNvPr>
          <p:cNvSpPr/>
          <p:nvPr/>
        </p:nvSpPr>
        <p:spPr>
          <a:xfrm>
            <a:off x="6660284" y="9541984"/>
            <a:ext cx="4833671" cy="551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单身员工比已婚或离异的员工更容易离职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F155BFB-9DB6-4A2A-8DAA-D1D778FE4C7C}"/>
              </a:ext>
            </a:extLst>
          </p:cNvPr>
          <p:cNvSpPr/>
          <p:nvPr/>
        </p:nvSpPr>
        <p:spPr>
          <a:xfrm>
            <a:off x="3214510" y="9334500"/>
            <a:ext cx="2503843" cy="762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出差频率与离职与否之间有显著关系</a:t>
            </a:r>
          </a:p>
        </p:txBody>
      </p:sp>
      <p:sp>
        <p:nvSpPr>
          <p:cNvPr id="90" name="箭头: 下 89">
            <a:extLst>
              <a:ext uri="{FF2B5EF4-FFF2-40B4-BE49-F238E27FC236}">
                <a16:creationId xmlns:a16="http://schemas.microsoft.com/office/drawing/2014/main" id="{4E0F6448-CCBB-4226-8A17-868846424736}"/>
              </a:ext>
            </a:extLst>
          </p:cNvPr>
          <p:cNvSpPr/>
          <p:nvPr/>
        </p:nvSpPr>
        <p:spPr>
          <a:xfrm rot="5400000">
            <a:off x="4319390" y="2433461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D20E1A5-3782-4677-B6A6-F33C912C1FF0}"/>
              </a:ext>
            </a:extLst>
          </p:cNvPr>
          <p:cNvSpPr/>
          <p:nvPr/>
        </p:nvSpPr>
        <p:spPr>
          <a:xfrm>
            <a:off x="16869678" y="8453242"/>
            <a:ext cx="1265922" cy="10452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可能具有独立性</a:t>
            </a:r>
          </a:p>
        </p:txBody>
      </p:sp>
      <p:sp>
        <p:nvSpPr>
          <p:cNvPr id="92" name="箭头: 下 91">
            <a:extLst>
              <a:ext uri="{FF2B5EF4-FFF2-40B4-BE49-F238E27FC236}">
                <a16:creationId xmlns:a16="http://schemas.microsoft.com/office/drawing/2014/main" id="{11FBBEBE-FAF9-4EE1-B70C-6438BE557FAA}"/>
              </a:ext>
            </a:extLst>
          </p:cNvPr>
          <p:cNvSpPr/>
          <p:nvPr/>
        </p:nvSpPr>
        <p:spPr>
          <a:xfrm rot="16200000">
            <a:off x="16344900" y="8797261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31">
            <a:extLst>
              <a:ext uri="{FF2B5EF4-FFF2-40B4-BE49-F238E27FC236}">
                <a16:creationId xmlns:a16="http://schemas.microsoft.com/office/drawing/2014/main" id="{31CAB1AF-1819-458C-828A-65A788541C7F}"/>
              </a:ext>
            </a:extLst>
          </p:cNvPr>
          <p:cNvSpPr txBox="1"/>
          <p:nvPr/>
        </p:nvSpPr>
        <p:spPr>
          <a:xfrm>
            <a:off x="14932634" y="2977586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职级情况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9CC32D5E-14E3-45C2-A338-4386CCC7DDB1}"/>
              </a:ext>
            </a:extLst>
          </p:cNvPr>
          <p:cNvSpPr txBox="1"/>
          <p:nvPr/>
        </p:nvSpPr>
        <p:spPr>
          <a:xfrm>
            <a:off x="14467775" y="3454121"/>
            <a:ext cx="3307028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6.635e-15</a:t>
            </a:r>
          </a:p>
        </p:txBody>
      </p:sp>
      <p:sp>
        <p:nvSpPr>
          <p:cNvPr id="97" name="箭头: 下 96">
            <a:extLst>
              <a:ext uri="{FF2B5EF4-FFF2-40B4-BE49-F238E27FC236}">
                <a16:creationId xmlns:a16="http://schemas.microsoft.com/office/drawing/2014/main" id="{9F41A6EE-71DD-4A7D-BBB3-6B8ED6CA144B}"/>
              </a:ext>
            </a:extLst>
          </p:cNvPr>
          <p:cNvSpPr/>
          <p:nvPr/>
        </p:nvSpPr>
        <p:spPr>
          <a:xfrm>
            <a:off x="15880385" y="3889233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E0F9F09-CFF8-41CB-B005-BFB1C9B36470}"/>
              </a:ext>
            </a:extLst>
          </p:cNvPr>
          <p:cNvSpPr/>
          <p:nvPr/>
        </p:nvSpPr>
        <p:spPr>
          <a:xfrm>
            <a:off x="14218972" y="4342563"/>
            <a:ext cx="3804634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整体呈现职级越高，离职倾向越低的趋势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4AFCF4F4-3B25-3946-D56F-1A39901AE38D}"/>
              </a:ext>
            </a:extLst>
          </p:cNvPr>
          <p:cNvSpPr txBox="1"/>
          <p:nvPr/>
        </p:nvSpPr>
        <p:spPr>
          <a:xfrm>
            <a:off x="5320240" y="2270942"/>
            <a:ext cx="3185300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2.076e-08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6CA912-9C0C-818E-5877-74728C35B6BB}"/>
              </a:ext>
            </a:extLst>
          </p:cNvPr>
          <p:cNvSpPr/>
          <p:nvPr/>
        </p:nvSpPr>
        <p:spPr>
          <a:xfrm>
            <a:off x="4942655" y="2690682"/>
            <a:ext cx="4032566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岁以下员工的离职倾向远大于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30-40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40-50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以上三个组别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17D296-DAEA-B51E-E509-9910A77E3AF2}"/>
              </a:ext>
            </a:extLst>
          </p:cNvPr>
          <p:cNvSpPr/>
          <p:nvPr/>
        </p:nvSpPr>
        <p:spPr>
          <a:xfrm>
            <a:off x="2949952" y="1866773"/>
            <a:ext cx="1269293" cy="1505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不同年龄组别的员工离职率存在差异</a:t>
            </a:r>
          </a:p>
        </p:txBody>
      </p:sp>
    </p:spTree>
    <p:extLst>
      <p:ext uri="{BB962C8B-B14F-4D97-AF65-F5344CB8AC3E}">
        <p14:creationId xmlns:p14="http://schemas.microsoft.com/office/powerpoint/2010/main" val="76592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0501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分层列联表相关检验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12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39731DF-0573-4B33-90A8-FF2C728EDC82}"/>
              </a:ext>
            </a:extLst>
          </p:cNvPr>
          <p:cNvSpPr/>
          <p:nvPr/>
        </p:nvSpPr>
        <p:spPr>
          <a:xfrm>
            <a:off x="3248949" y="1855144"/>
            <a:ext cx="399005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7EE05A-2916-4AB3-8180-4CF3E5294CA0}"/>
              </a:ext>
            </a:extLst>
          </p:cNvPr>
          <p:cNvSpPr/>
          <p:nvPr/>
        </p:nvSpPr>
        <p:spPr>
          <a:xfrm>
            <a:off x="3408768" y="2046903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以月收入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加班情况为例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7AC781-98AC-4B8B-9AC2-2043ECDB05D3}"/>
              </a:ext>
            </a:extLst>
          </p:cNvPr>
          <p:cNvSpPr/>
          <p:nvPr/>
        </p:nvSpPr>
        <p:spPr>
          <a:xfrm>
            <a:off x="2896707" y="9035183"/>
            <a:ext cx="7001121" cy="520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在不同的月收入分组下，加班和离职之间依然存在相关性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D1905B2-4C5F-4E78-8356-00175B386B22}"/>
              </a:ext>
            </a:extLst>
          </p:cNvPr>
          <p:cNvSpPr/>
          <p:nvPr/>
        </p:nvSpPr>
        <p:spPr>
          <a:xfrm rot="10800000">
            <a:off x="12173382" y="6678373"/>
            <a:ext cx="3762448" cy="47109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BA3B9B-E701-4735-B369-D197A2F54F07}"/>
              </a:ext>
            </a:extLst>
          </p:cNvPr>
          <p:cNvSpPr txBox="1"/>
          <p:nvPr/>
        </p:nvSpPr>
        <p:spPr>
          <a:xfrm>
            <a:off x="10748066" y="7786472"/>
            <a:ext cx="6485589" cy="161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在二维列联表检验中，加班的员工显著更有倾向离职；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216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而结合月收入情况可以看到，这种差异体现在各个收入组别中，但在收入中高一档（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10000-15000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）较不明显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653DF2-26BF-4FE0-BAB9-6CB5F6101C84}"/>
              </a:ext>
            </a:extLst>
          </p:cNvPr>
          <p:cNvSpPr/>
          <p:nvPr/>
        </p:nvSpPr>
        <p:spPr>
          <a:xfrm>
            <a:off x="10811811" y="7450283"/>
            <a:ext cx="6485589" cy="2186180"/>
          </a:xfrm>
          <a:prstGeom prst="roundRect">
            <a:avLst>
              <a:gd name="adj" fmla="val 11469"/>
            </a:avLst>
          </a:prstGeom>
          <a:noFill/>
          <a:ln>
            <a:solidFill>
              <a:srgbClr val="0035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8CB35A0-A1A7-F041-BE60-8A90D613D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163" y="2996053"/>
            <a:ext cx="6604000" cy="2654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697569-7BF8-374C-233B-6ED7FBE91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847" y="6024305"/>
            <a:ext cx="5880100" cy="2730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F05C8A1-B37B-9D7D-14EF-4BCB34DEB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921" y="2096265"/>
            <a:ext cx="7772400" cy="4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10716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50" y="1855145"/>
            <a:ext cx="6770159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594332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272485" y="2012534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变量选择：以工作参与度、是否加班为例</a:t>
            </a:r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978A7AA-0AAF-4139-BD80-1F6B4110653C}"/>
              </a:ext>
            </a:extLst>
          </p:cNvPr>
          <p:cNvSpPr/>
          <p:nvPr/>
        </p:nvSpPr>
        <p:spPr>
          <a:xfrm rot="5400000">
            <a:off x="8113715" y="5721887"/>
            <a:ext cx="491772" cy="19210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08AA16-6E27-46D0-A6DC-21D6DD995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2930711"/>
            <a:ext cx="6887604" cy="4642538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FBD790B8-7B64-4661-AE59-29E2B7D4B7A6}"/>
              </a:ext>
            </a:extLst>
          </p:cNvPr>
          <p:cNvSpPr/>
          <p:nvPr/>
        </p:nvSpPr>
        <p:spPr>
          <a:xfrm>
            <a:off x="3594332" y="3550562"/>
            <a:ext cx="3540476" cy="264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904C39CC-2CDF-4ACA-B350-C903E118E829}"/>
              </a:ext>
            </a:extLst>
          </p:cNvPr>
          <p:cNvSpPr/>
          <p:nvPr/>
        </p:nvSpPr>
        <p:spPr>
          <a:xfrm rot="10800000">
            <a:off x="5912724" y="7715833"/>
            <a:ext cx="491772" cy="19210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48FF1C3-B5EB-496B-8F41-DA27CD3B39F6}"/>
              </a:ext>
            </a:extLst>
          </p:cNvPr>
          <p:cNvSpPr/>
          <p:nvPr/>
        </p:nvSpPr>
        <p:spPr>
          <a:xfrm>
            <a:off x="4371987" y="8193101"/>
            <a:ext cx="3547917" cy="13747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二者都是分类变量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8625" indent="-428625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二者与影响较为显著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C3FD66B-8306-4850-B628-CDB0F16068A9}"/>
              </a:ext>
            </a:extLst>
          </p:cNvPr>
          <p:cNvCxnSpPr>
            <a:cxnSpLocks/>
          </p:cNvCxnSpPr>
          <p:nvPr/>
        </p:nvCxnSpPr>
        <p:spPr>
          <a:xfrm flipH="1">
            <a:off x="10317992" y="1750898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10443584" y="2804150"/>
          <a:ext cx="6884869" cy="6688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493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856178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603596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506801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506801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</a:tblGrid>
              <a:tr h="515165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离职倾向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(Yes/No)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51516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工作参与度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(1,2,3,4)</a:t>
                      </a:r>
                    </a:p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(Yes/No)</a:t>
                      </a: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Sum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623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67941"/>
                  </a:ext>
                </a:extLst>
              </a:tr>
              <a:tr h="5151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Sum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1233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1470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91260"/>
                  </a:ext>
                </a:extLst>
              </a:tr>
            </a:tbl>
          </a:graphicData>
        </a:graphic>
      </p:graphicFrame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00372" y="1972148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13500320" y="204363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三维列联表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2C19381-22AE-4EB5-890F-DF81B307B80F}"/>
              </a:ext>
            </a:extLst>
          </p:cNvPr>
          <p:cNvSpPr/>
          <p:nvPr/>
        </p:nvSpPr>
        <p:spPr>
          <a:xfrm>
            <a:off x="3597523" y="4040471"/>
            <a:ext cx="3540476" cy="264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8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7544131" y="2310332"/>
          <a:ext cx="10249842" cy="6763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926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699335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309839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4523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  <a:gridCol w="1119405">
                  <a:extLst>
                    <a:ext uri="{9D8B030D-6E8A-4147-A177-3AD203B41FA5}">
                      <a16:colId xmlns:a16="http://schemas.microsoft.com/office/drawing/2014/main" val="2762652561"/>
                    </a:ext>
                  </a:extLst>
                </a:gridCol>
                <a:gridCol w="1574325">
                  <a:extLst>
                    <a:ext uri="{9D8B030D-6E8A-4147-A177-3AD203B41FA5}">
                      <a16:colId xmlns:a16="http://schemas.microsoft.com/office/drawing/2014/main" val="1089643025"/>
                    </a:ext>
                  </a:extLst>
                </a:gridCol>
                <a:gridCol w="887228">
                  <a:extLst>
                    <a:ext uri="{9D8B030D-6E8A-4147-A177-3AD203B41FA5}">
                      <a16:colId xmlns:a16="http://schemas.microsoft.com/office/drawing/2014/main" val="815587935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830634860"/>
                    </a:ext>
                  </a:extLst>
                </a:gridCol>
              </a:tblGrid>
              <a:tr h="629954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29954">
                <a:tc rowSpan="8"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模型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自由度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LRT G2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Pearson Q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结论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108.6752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121.1889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27.27357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0.00126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30.72751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83.00293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90.70761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108.5202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119.9858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27.11857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0.000138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30.59361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1.601352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1.607895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(XZ,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82.84793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90.60008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51" y="1855145"/>
            <a:ext cx="4486662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94332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235533" y="198395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模型选择：考察独立性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C3FD66B-8306-4850-B628-CDB0F16068A9}"/>
              </a:ext>
            </a:extLst>
          </p:cNvPr>
          <p:cNvCxnSpPr>
            <a:cxnSpLocks/>
          </p:cNvCxnSpPr>
          <p:nvPr/>
        </p:nvCxnSpPr>
        <p:spPr>
          <a:xfrm flipH="1">
            <a:off x="8216674" y="1750898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014610" y="1929239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12614558" y="20007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模型拟合结果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F52E0-BB8E-40C8-9F63-4308FC63CDB9}"/>
              </a:ext>
            </a:extLst>
          </p:cNvPr>
          <p:cNvSpPr/>
          <p:nvPr/>
        </p:nvSpPr>
        <p:spPr>
          <a:xfrm>
            <a:off x="3045028" y="2889645"/>
            <a:ext cx="4681646" cy="403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4DC558-16DC-4A48-9A51-0601FAFB040C}"/>
              </a:ext>
            </a:extLst>
          </p:cNvPr>
          <p:cNvSpPr/>
          <p:nvPr/>
        </p:nvSpPr>
        <p:spPr>
          <a:xfrm>
            <a:off x="3393607" y="3258032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833A69-EB2D-440B-8F59-C1F76EA5E090}"/>
              </a:ext>
            </a:extLst>
          </p:cNvPr>
          <p:cNvSpPr/>
          <p:nvPr/>
        </p:nvSpPr>
        <p:spPr>
          <a:xfrm>
            <a:off x="3411965" y="329664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相互独立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F29207E-CCD2-4A7B-82F4-22719BBEA37B}"/>
              </a:ext>
            </a:extLst>
          </p:cNvPr>
          <p:cNvSpPr/>
          <p:nvPr/>
        </p:nvSpPr>
        <p:spPr>
          <a:xfrm>
            <a:off x="3410975" y="4481694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ED91CB6-3CED-4888-974D-9C44B8F9A59C}"/>
              </a:ext>
            </a:extLst>
          </p:cNvPr>
          <p:cNvSpPr/>
          <p:nvPr/>
        </p:nvSpPr>
        <p:spPr>
          <a:xfrm>
            <a:off x="3466067" y="45290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联合独立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770D1E1-3483-461C-B010-9B7857AD1EA8}"/>
              </a:ext>
            </a:extLst>
          </p:cNvPr>
          <p:cNvSpPr/>
          <p:nvPr/>
        </p:nvSpPr>
        <p:spPr>
          <a:xfrm>
            <a:off x="3410975" y="5869659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5231D58-F5F7-4B21-AA98-C1F5071D87A8}"/>
              </a:ext>
            </a:extLst>
          </p:cNvPr>
          <p:cNvSpPr/>
          <p:nvPr/>
        </p:nvSpPr>
        <p:spPr>
          <a:xfrm>
            <a:off x="3468623" y="5836535"/>
            <a:ext cx="1508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条件独立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2FB49443-94DB-4DBE-AE49-587D20995443}"/>
              </a:ext>
            </a:extLst>
          </p:cNvPr>
          <p:cNvSpPr txBox="1"/>
          <p:nvPr/>
        </p:nvSpPr>
        <p:spPr>
          <a:xfrm>
            <a:off x="5492282" y="3351565"/>
            <a:ext cx="4406411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Y, Z)</a:t>
            </a:r>
          </a:p>
        </p:txBody>
      </p:sp>
      <p:sp>
        <p:nvSpPr>
          <p:cNvPr id="50" name="TextBox 41">
            <a:extLst>
              <a:ext uri="{FF2B5EF4-FFF2-40B4-BE49-F238E27FC236}">
                <a16:creationId xmlns:a16="http://schemas.microsoft.com/office/drawing/2014/main" id="{AA5906E8-2102-48D0-89CF-D35A4C21C91E}"/>
              </a:ext>
            </a:extLst>
          </p:cNvPr>
          <p:cNvSpPr txBox="1"/>
          <p:nvPr/>
        </p:nvSpPr>
        <p:spPr>
          <a:xfrm>
            <a:off x="5549126" y="4193519"/>
            <a:ext cx="4406411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(Y, XZ)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(Z, XY)</a:t>
            </a: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41EBE1AA-E319-4A34-8D80-7744D73E3B05}"/>
              </a:ext>
            </a:extLst>
          </p:cNvPr>
          <p:cNvSpPr txBox="1"/>
          <p:nvPr/>
        </p:nvSpPr>
        <p:spPr>
          <a:xfrm>
            <a:off x="5539594" y="5509589"/>
            <a:ext cx="4406411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(XY, XZ)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(XY, YZ)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(ZX, ZY)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094C4A-E199-4D43-86BB-E36FFFD53550}"/>
              </a:ext>
            </a:extLst>
          </p:cNvPr>
          <p:cNvSpPr/>
          <p:nvPr/>
        </p:nvSpPr>
        <p:spPr>
          <a:xfrm>
            <a:off x="3007521" y="7576046"/>
            <a:ext cx="4729158" cy="13921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JobInvolvement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Attrition </a:t>
            </a:r>
          </a:p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OverTime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44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1875565" y="2266379"/>
          <a:ext cx="10249842" cy="6763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926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699335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309839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4523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  <a:gridCol w="1119405">
                  <a:extLst>
                    <a:ext uri="{9D8B030D-6E8A-4147-A177-3AD203B41FA5}">
                      <a16:colId xmlns:a16="http://schemas.microsoft.com/office/drawing/2014/main" val="2762652561"/>
                    </a:ext>
                  </a:extLst>
                </a:gridCol>
                <a:gridCol w="1574325">
                  <a:extLst>
                    <a:ext uri="{9D8B030D-6E8A-4147-A177-3AD203B41FA5}">
                      <a16:colId xmlns:a16="http://schemas.microsoft.com/office/drawing/2014/main" val="1089643025"/>
                    </a:ext>
                  </a:extLst>
                </a:gridCol>
                <a:gridCol w="887228">
                  <a:extLst>
                    <a:ext uri="{9D8B030D-6E8A-4147-A177-3AD203B41FA5}">
                      <a16:colId xmlns:a16="http://schemas.microsoft.com/office/drawing/2014/main" val="815587935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830634860"/>
                    </a:ext>
                  </a:extLst>
                </a:gridCol>
              </a:tblGrid>
              <a:tr h="629954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29954">
                <a:tc rowSpan="8"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模型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自由度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LRT G2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Pearson Q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结论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108.6752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121.1889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27.27357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0.00126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30.72751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83.00293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90.70761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108.5202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119.9858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27.11857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0.000138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30.59361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1.601352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1.607895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(XZ,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82.84793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90.60008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6044" y="1885286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6945992" y="19567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模型拟合结果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F02ABE-B645-4E2C-BBB2-F10005777450}"/>
              </a:ext>
            </a:extLst>
          </p:cNvPr>
          <p:cNvCxnSpPr>
            <a:cxnSpLocks/>
          </p:cNvCxnSpPr>
          <p:nvPr/>
        </p:nvCxnSpPr>
        <p:spPr>
          <a:xfrm flipH="1">
            <a:off x="12674374" y="1679625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A011FFB-D0EA-4B7C-9282-707A392A541A}"/>
              </a:ext>
            </a:extLst>
          </p:cNvPr>
          <p:cNvSpPr/>
          <p:nvPr/>
        </p:nvSpPr>
        <p:spPr>
          <a:xfrm rot="5400000">
            <a:off x="10920376" y="5217929"/>
            <a:ext cx="3762449" cy="2081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85981AF-3B3A-44B1-94C8-27216F49B088}"/>
              </a:ext>
            </a:extLst>
          </p:cNvPr>
          <p:cNvSpPr/>
          <p:nvPr/>
        </p:nvSpPr>
        <p:spPr>
          <a:xfrm>
            <a:off x="13443892" y="2314364"/>
            <a:ext cx="3855791" cy="6715275"/>
          </a:xfrm>
          <a:prstGeom prst="roundRect">
            <a:avLst>
              <a:gd name="adj" fmla="val 11469"/>
            </a:avLst>
          </a:prstGeom>
          <a:noFill/>
          <a:ln>
            <a:solidFill>
              <a:srgbClr val="0035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EE2C8CD-5497-4EB4-8566-4C66BCC813F5}"/>
              </a:ext>
            </a:extLst>
          </p:cNvPr>
          <p:cNvSpPr txBox="1"/>
          <p:nvPr/>
        </p:nvSpPr>
        <p:spPr>
          <a:xfrm>
            <a:off x="13525354" y="2818244"/>
            <a:ext cx="3581696" cy="6184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我们选择的绝大部分模型都拟合的很好，无论是检验边际独立、联合独立还是条件独立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这也表明选取的两个变量和结果变量离职之间的相关是显著的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只有在控制离职倾向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Attrition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之后，工作参与度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Involvement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和加班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OverTime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两个变量才独立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工作参与度和加班显著增加离职倾向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6906">
              <a:lnSpc>
                <a:spcPct val="120000"/>
              </a:lnSpc>
              <a:spcAft>
                <a:spcPts val="600"/>
              </a:spcAft>
            </a:pP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18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因子构建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Factor Construction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03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6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相关性分析与变量筛选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0836914" y="2994402"/>
            <a:ext cx="7371711" cy="532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提取数据集中的数字变量绘制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corrplot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图，观察到部分变量与其他变量间几乎不存在相关性，具体包括：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DistanceFromHome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（上班距离）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, 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PercentSalaryHike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（涨薪幅度）， 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TrainingTimesLastYear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（上年度培训次数）。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由于这三个变量与其他变量严重缺乏相关性，我们认为这三个变量可能是在数据模拟中随机生成的变量。</a:t>
            </a:r>
            <a:endParaRPr lang="en-US" sz="28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01" y="3004793"/>
            <a:ext cx="8701954" cy="537668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89578B18-1DB5-4D28-B374-14A18B832131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5054CED6-56CD-4E65-BE6B-BE53225EBBA9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9D069225-C40C-4196-9E11-F2DE6F7EF693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8" name="Freeform 5">
                  <a:extLst>
                    <a:ext uri="{FF2B5EF4-FFF2-40B4-BE49-F238E27FC236}">
                      <a16:creationId xmlns:a16="http://schemas.microsoft.com/office/drawing/2014/main" id="{FA0A23C2-9845-46E4-9C6C-57DA25C01824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TextBox 6">
                  <a:extLst>
                    <a:ext uri="{FF2B5EF4-FFF2-40B4-BE49-F238E27FC236}">
                      <a16:creationId xmlns:a16="http://schemas.microsoft.com/office/drawing/2014/main" id="{94402DA7-19D2-4C9B-94B2-63EBF38C17F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7" name="Picture 7">
                <a:extLst>
                  <a:ext uri="{FF2B5EF4-FFF2-40B4-BE49-F238E27FC236}">
                    <a16:creationId xmlns:a16="http://schemas.microsoft.com/office/drawing/2014/main" id="{F7895505-0D43-4764-A8A8-717B68831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8" name="Group 8">
                <a:extLst>
                  <a:ext uri="{FF2B5EF4-FFF2-40B4-BE49-F238E27FC236}">
                    <a16:creationId xmlns:a16="http://schemas.microsoft.com/office/drawing/2014/main" id="{9E319BC6-3E32-4A66-B7D4-3CE71C91E7B7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6" name="Freeform 9">
                  <a:extLst>
                    <a:ext uri="{FF2B5EF4-FFF2-40B4-BE49-F238E27FC236}">
                      <a16:creationId xmlns:a16="http://schemas.microsoft.com/office/drawing/2014/main" id="{E745403D-BC00-4038-A155-CD19D3D98D1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7" name="TextBox 10">
                  <a:extLst>
                    <a:ext uri="{FF2B5EF4-FFF2-40B4-BE49-F238E27FC236}">
                      <a16:creationId xmlns:a16="http://schemas.microsoft.com/office/drawing/2014/main" id="{E44B68AC-33DD-46E4-9DF3-1A89F83B6605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04600B2E-A81F-433B-AF04-1690E07FFD8F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321CBB34-FCB2-4BF4-82E6-97E1369277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TextBox 13">
                  <a:extLst>
                    <a:ext uri="{FF2B5EF4-FFF2-40B4-BE49-F238E27FC236}">
                      <a16:creationId xmlns:a16="http://schemas.microsoft.com/office/drawing/2014/main" id="{CEE124CF-4F48-4B82-8103-0E5440E8EBB1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40" name="AutoShape 14">
                <a:extLst>
                  <a:ext uri="{FF2B5EF4-FFF2-40B4-BE49-F238E27FC236}">
                    <a16:creationId xmlns:a16="http://schemas.microsoft.com/office/drawing/2014/main" id="{2061761B-6927-42DA-9E4F-56510533436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5">
                <a:extLst>
                  <a:ext uri="{FF2B5EF4-FFF2-40B4-BE49-F238E27FC236}">
                    <a16:creationId xmlns:a16="http://schemas.microsoft.com/office/drawing/2014/main" id="{B4EA831B-3C88-4DE1-BDD5-FD6F7492C93D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6">
                <a:extLst>
                  <a:ext uri="{FF2B5EF4-FFF2-40B4-BE49-F238E27FC236}">
                    <a16:creationId xmlns:a16="http://schemas.microsoft.com/office/drawing/2014/main" id="{3B64DE60-6A86-4C8F-8742-34E476ADF4F9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AutoShape 17">
                <a:extLst>
                  <a:ext uri="{FF2B5EF4-FFF2-40B4-BE49-F238E27FC236}">
                    <a16:creationId xmlns:a16="http://schemas.microsoft.com/office/drawing/2014/main" id="{FE1B0810-442B-4741-8052-D7D49A99430F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TextBox 53">
              <a:extLst>
                <a:ext uri="{FF2B5EF4-FFF2-40B4-BE49-F238E27FC236}">
                  <a16:creationId xmlns:a16="http://schemas.microsoft.com/office/drawing/2014/main" id="{34B6468D-FF94-4940-B0B7-249B0BCCE330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2" name="TextBox 61">
              <a:extLst>
                <a:ext uri="{FF2B5EF4-FFF2-40B4-BE49-F238E27FC236}">
                  <a16:creationId xmlns:a16="http://schemas.microsoft.com/office/drawing/2014/main" id="{EC182448-A0D1-4F48-AFD3-CD71E91B7EE9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3" name="TextBox 62">
              <a:extLst>
                <a:ext uri="{FF2B5EF4-FFF2-40B4-BE49-F238E27FC236}">
                  <a16:creationId xmlns:a16="http://schemas.microsoft.com/office/drawing/2014/main" id="{26EF7930-A758-4F99-ABD7-1DFD2A989045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940"/>
                </a:lnSpc>
                <a:spcBef>
                  <a:spcPct val="0"/>
                </a:spcBef>
                <a:defRPr sz="2100" spc="16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/>
                <a:t>因子构建</a:t>
              </a:r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A0F89845-DD93-4A4D-BBAC-199E55D6BD27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9BB02DA-45BE-4D4B-B144-80AE3781514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03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48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相关性分析与变量筛选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18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1277600" y="3717844"/>
            <a:ext cx="609600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对去除三个数据后的数字变量再次绘制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corrplot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图，观察到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YearsAtCompany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（在公司任职年数）与其他变量表现出较明显的相关性，因此在后续建模中去除该变量以降低自变量之间的相关性。</a:t>
            </a:r>
            <a:endParaRPr lang="en-US" sz="28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53" y="3232695"/>
            <a:ext cx="8910985" cy="54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20782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变量参数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19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/>
          <a:stretch/>
        </p:blipFill>
        <p:spPr>
          <a:xfrm>
            <a:off x="2591000" y="3755223"/>
            <a:ext cx="8582690" cy="53506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7172A92-808F-4483-AC45-AA13C5899D87}"/>
              </a:ext>
            </a:extLst>
          </p:cNvPr>
          <p:cNvSpPr/>
          <p:nvPr/>
        </p:nvSpPr>
        <p:spPr>
          <a:xfrm>
            <a:off x="2703534" y="2100995"/>
            <a:ext cx="8258187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对具有显著性的变量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(p&lt;0.05)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绘制变量参数的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bar-plot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，蓝色条代表参数为正数，即该变量增加离职倾向，红色条反之，并根据参数的标准差绘制了参数的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95%CI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。</a:t>
            </a:r>
            <a:endParaRPr lang="en-US" altLang="zh-CN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0982502" y="1869428"/>
            <a:ext cx="7145283" cy="799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工作参与度很低（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，最大值为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）、工作生活平衡度很低（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，最大值为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 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），加班（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）的员工具有强烈的离职倾向。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工作参与度较低（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）、需要频繁出差（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=3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Travel_Frequently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）的员工具有较强的离职倾向。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性别为男性、曾经工作的公司较多的员工具有一些离职倾向。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教育程度较低（</a:t>
            </a:r>
            <a:r>
              <a:rPr lang="en-US" altLang="zh-CN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&lt;=3</a:t>
            </a: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，学历为本科及以下）的员工的离职倾向明显较弱</a:t>
            </a:r>
            <a:endParaRPr lang="en-US" altLang="zh-CN" sz="24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专业领域为生命科学、药学的员工离职倾向较弱</a:t>
            </a:r>
            <a:endParaRPr lang="en-US" altLang="zh-CN" sz="24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与现任上司共事年数较长、年龄较大的员工的离职倾向略微较弱。</a:t>
            </a:r>
            <a:endParaRPr lang="en-US" sz="28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9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10526" y="9861316"/>
            <a:ext cx="18398525" cy="517815"/>
          </a:xfrm>
          <a:custGeom>
            <a:avLst/>
            <a:gdLst/>
            <a:ahLst/>
            <a:cxnLst/>
            <a:rect l="l" t="t" r="r" b="b"/>
            <a:pathLst>
              <a:path w="5568329" h="861575">
                <a:moveTo>
                  <a:pt x="0" y="0"/>
                </a:moveTo>
                <a:lnTo>
                  <a:pt x="5568329" y="0"/>
                </a:lnTo>
                <a:lnTo>
                  <a:pt x="5568329" y="861575"/>
                </a:lnTo>
                <a:lnTo>
                  <a:pt x="0" y="861575"/>
                </a:lnTo>
                <a:close/>
              </a:path>
            </a:pathLst>
          </a:custGeom>
          <a:solidFill>
            <a:srgbClr val="00357B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339125" y="-62535"/>
            <a:ext cx="18627126" cy="2810588"/>
            <a:chOff x="0" y="0"/>
            <a:chExt cx="5568329" cy="86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8329" cy="861575"/>
            </a:xfrm>
            <a:custGeom>
              <a:avLst/>
              <a:gdLst/>
              <a:ahLst/>
              <a:cxnLst/>
              <a:rect l="l" t="t" r="r" b="b"/>
              <a:pathLst>
                <a:path w="5568329" h="861575">
                  <a:moveTo>
                    <a:pt x="0" y="0"/>
                  </a:moveTo>
                  <a:lnTo>
                    <a:pt x="5568329" y="0"/>
                  </a:lnTo>
                  <a:lnTo>
                    <a:pt x="5568329" y="861575"/>
                  </a:lnTo>
                  <a:lnTo>
                    <a:pt x="0" y="861575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9126" y="-237414"/>
            <a:ext cx="3117938" cy="338906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42999" y="-43747"/>
            <a:ext cx="2561884" cy="2791368"/>
            <a:chOff x="0" y="0"/>
            <a:chExt cx="1104808" cy="12037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4808" cy="1203772"/>
            </a:xfrm>
            <a:custGeom>
              <a:avLst/>
              <a:gdLst/>
              <a:ahLst/>
              <a:cxnLst/>
              <a:rect l="l" t="t" r="r" b="b"/>
              <a:pathLst>
                <a:path w="1104808" h="1203772">
                  <a:moveTo>
                    <a:pt x="0" y="0"/>
                  </a:moveTo>
                  <a:lnTo>
                    <a:pt x="1104808" y="0"/>
                  </a:lnTo>
                  <a:lnTo>
                    <a:pt x="1104808" y="1203772"/>
                  </a:lnTo>
                  <a:lnTo>
                    <a:pt x="0" y="1203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313585" y="1132927"/>
            <a:ext cx="2810588" cy="412856"/>
            <a:chOff x="0" y="0"/>
            <a:chExt cx="812800" cy="119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19395"/>
            </a:xfrm>
            <a:custGeom>
              <a:avLst/>
              <a:gdLst/>
              <a:ahLst/>
              <a:cxnLst/>
              <a:rect l="l" t="t" r="r" b="b"/>
              <a:pathLst>
                <a:path w="812800" h="119395">
                  <a:moveTo>
                    <a:pt x="406400" y="0"/>
                  </a:moveTo>
                  <a:lnTo>
                    <a:pt x="812800" y="119395"/>
                  </a:lnTo>
                  <a:lnTo>
                    <a:pt x="0" y="11939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155192" y="14356"/>
            <a:ext cx="3104108" cy="162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39"/>
              </a:lnSpc>
              <a:spcBef>
                <a:spcPct val="0"/>
              </a:spcBef>
            </a:pPr>
            <a:r>
              <a:rPr lang="en-US" sz="7200" b="1" spc="2928" dirty="0" err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sz="7200" b="1" spc="2928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78741" y="1600953"/>
            <a:ext cx="3280559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0"/>
              </a:lnSpc>
              <a:spcBef>
                <a:spcPct val="0"/>
              </a:spcBef>
            </a:pPr>
            <a:r>
              <a:rPr lang="en-US" sz="3800" spc="338" dirty="0">
                <a:solidFill>
                  <a:srgbClr val="FFFFFF"/>
                </a:solidFill>
                <a:latin typeface="Agrandir Wide Medium Bold"/>
              </a:rPr>
              <a:t>Contents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2885444" y="4811833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8"/>
          <p:cNvSpPr/>
          <p:nvPr/>
        </p:nvSpPr>
        <p:spPr>
          <a:xfrm>
            <a:off x="2885444" y="5759465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885444" y="4888033"/>
            <a:ext cx="5209033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研究背景及模型简介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93892" y="3531535"/>
            <a:ext cx="1314078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32145" y="3531535"/>
            <a:ext cx="1322933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9389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0714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04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0193523" y="4787640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35"/>
          <p:cNvSpPr/>
          <p:nvPr/>
        </p:nvSpPr>
        <p:spPr>
          <a:xfrm>
            <a:off x="10193523" y="573527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9527610" y="4901074"/>
            <a:ext cx="6532001" cy="66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资产组合构建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2885444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AutoShape 38"/>
          <p:cNvSpPr/>
          <p:nvPr/>
        </p:nvSpPr>
        <p:spPr>
          <a:xfrm>
            <a:off x="2885444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2885444" y="7549612"/>
            <a:ext cx="520903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因子构建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0193523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AutoShape 41"/>
          <p:cNvSpPr/>
          <p:nvPr/>
        </p:nvSpPr>
        <p:spPr>
          <a:xfrm>
            <a:off x="10193523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10231999" y="7549612"/>
            <a:ext cx="51320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因子解释力分析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3" name="图片 5">
            <a:extLst>
              <a:ext uri="{FF2B5EF4-FFF2-40B4-BE49-F238E27FC236}">
                <a16:creationId xmlns:a16="http://schemas.microsoft.com/office/drawing/2014/main" id="{DF51DB81-249B-49CC-B450-42415AB9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988" b="1233"/>
          <a:stretch>
            <a:fillRect/>
          </a:stretch>
        </p:blipFill>
        <p:spPr>
          <a:xfrm>
            <a:off x="406117" y="317397"/>
            <a:ext cx="1857293" cy="1809443"/>
          </a:xfrm>
          <a:prstGeom prst="rect">
            <a:avLst/>
          </a:prstGeom>
        </p:spPr>
      </p:pic>
      <p:sp>
        <p:nvSpPr>
          <p:cNvPr id="44" name="灯片编号占位符 4">
            <a:extLst>
              <a:ext uri="{FF2B5EF4-FFF2-40B4-BE49-F238E27FC236}">
                <a16:creationId xmlns:a16="http://schemas.microsoft.com/office/drawing/2014/main" id="{A2B00709-D616-4F6D-984A-EB9A6185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bg1"/>
                </a:solidFill>
              </a:rPr>
              <a:t>2</a:t>
            </a:fld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预测分类的表现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20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F26D4AB-2974-7A7A-88CA-E950A92FE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87" y="2022658"/>
            <a:ext cx="6652829" cy="5013121"/>
          </a:xfrm>
          <a:prstGeom prst="rect">
            <a:avLst/>
          </a:prstGeom>
        </p:spPr>
      </p:pic>
      <p:sp>
        <p:nvSpPr>
          <p:cNvPr id="27" name="Text Box 19">
            <a:extLst>
              <a:ext uri="{FF2B5EF4-FFF2-40B4-BE49-F238E27FC236}">
                <a16:creationId xmlns:a16="http://schemas.microsoft.com/office/drawing/2014/main" id="{50511DD9-395B-484B-F897-CB8E1F4C7A05}"/>
              </a:ext>
            </a:extLst>
          </p:cNvPr>
          <p:cNvSpPr txBox="1"/>
          <p:nvPr/>
        </p:nvSpPr>
        <p:spPr>
          <a:xfrm>
            <a:off x="3136287" y="6954228"/>
            <a:ext cx="14556918" cy="381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在测试集上，逻辑回归的曲线的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AUC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0.836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，证明逻辑回归的可靠性较高。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结果显示，在测试集的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367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个数据中，有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个数据无法预测是否离职。其余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326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个数据中，预测的准确率为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0.862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，召回率为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0.421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，表明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0.5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的分类阈值不足以准确辨别员工是否离职。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测试不同阈值后，发现阈值降低到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时，准确率和召回率都在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80%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以上，能较有效地判断员工是否离职。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0FCA121-E392-4132-8CA8-ED93445E9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36849"/>
              </p:ext>
            </p:extLst>
          </p:nvPr>
        </p:nvGraphicFramePr>
        <p:xfrm>
          <a:off x="9782189" y="2224584"/>
          <a:ext cx="7858267" cy="4107793"/>
        </p:xfrm>
        <a:graphic>
          <a:graphicData uri="http://schemas.openxmlformats.org/drawingml/2006/table">
            <a:tbl>
              <a:tblPr/>
              <a:tblGrid>
                <a:gridCol w="1266827">
                  <a:extLst>
                    <a:ext uri="{9D8B030D-6E8A-4147-A177-3AD203B41FA5}">
                      <a16:colId xmlns:a16="http://schemas.microsoft.com/office/drawing/2014/main" val="2523620407"/>
                    </a:ext>
                  </a:extLst>
                </a:gridCol>
                <a:gridCol w="1222557">
                  <a:extLst>
                    <a:ext uri="{9D8B030D-6E8A-4147-A177-3AD203B41FA5}">
                      <a16:colId xmlns:a16="http://schemas.microsoft.com/office/drawing/2014/main" val="3320953263"/>
                    </a:ext>
                  </a:extLst>
                </a:gridCol>
                <a:gridCol w="1286902">
                  <a:extLst>
                    <a:ext uri="{9D8B030D-6E8A-4147-A177-3AD203B41FA5}">
                      <a16:colId xmlns:a16="http://schemas.microsoft.com/office/drawing/2014/main" val="2230525559"/>
                    </a:ext>
                  </a:extLst>
                </a:gridCol>
                <a:gridCol w="193035">
                  <a:extLst>
                    <a:ext uri="{9D8B030D-6E8A-4147-A177-3AD203B41FA5}">
                      <a16:colId xmlns:a16="http://schemas.microsoft.com/office/drawing/2014/main" val="1649371945"/>
                    </a:ext>
                  </a:extLst>
                </a:gridCol>
                <a:gridCol w="1328836">
                  <a:extLst>
                    <a:ext uri="{9D8B030D-6E8A-4147-A177-3AD203B41FA5}">
                      <a16:colId xmlns:a16="http://schemas.microsoft.com/office/drawing/2014/main" val="419273991"/>
                    </a:ext>
                  </a:extLst>
                </a:gridCol>
                <a:gridCol w="1309314">
                  <a:extLst>
                    <a:ext uri="{9D8B030D-6E8A-4147-A177-3AD203B41FA5}">
                      <a16:colId xmlns:a16="http://schemas.microsoft.com/office/drawing/2014/main" val="1729052842"/>
                    </a:ext>
                  </a:extLst>
                </a:gridCol>
                <a:gridCol w="1250796">
                  <a:extLst>
                    <a:ext uri="{9D8B030D-6E8A-4147-A177-3AD203B41FA5}">
                      <a16:colId xmlns:a16="http://schemas.microsoft.com/office/drawing/2014/main" val="2223570478"/>
                    </a:ext>
                  </a:extLst>
                </a:gridCol>
              </a:tblGrid>
              <a:tr h="62816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混淆矩阵（默认阈值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0.5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）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混淆矩阵（阈值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0.2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）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72125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真实是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真实是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67084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预测否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预测否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215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64103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预测是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预测是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03679"/>
                  </a:ext>
                </a:extLst>
              </a:tr>
              <a:tr h="338779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74274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准确率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86.20%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准确率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80.67%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499102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召回率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召回率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84.21%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2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5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因子构建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04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6828B44-D15F-4FD8-86D7-C3FDCD267765}"/>
              </a:ext>
            </a:extLst>
          </p:cNvPr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Factor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169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22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spc="320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和随机森林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7CCC283-5045-A196-EBC4-84596304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07894"/>
              </p:ext>
            </p:extLst>
          </p:nvPr>
        </p:nvGraphicFramePr>
        <p:xfrm>
          <a:off x="2976470" y="1866900"/>
          <a:ext cx="14722295" cy="77443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02930">
                  <a:extLst>
                    <a:ext uri="{9D8B030D-6E8A-4147-A177-3AD203B41FA5}">
                      <a16:colId xmlns:a16="http://schemas.microsoft.com/office/drawing/2014/main" val="4199752436"/>
                    </a:ext>
                  </a:extLst>
                </a:gridCol>
                <a:gridCol w="6350600">
                  <a:extLst>
                    <a:ext uri="{9D8B030D-6E8A-4147-A177-3AD203B41FA5}">
                      <a16:colId xmlns:a16="http://schemas.microsoft.com/office/drawing/2014/main" val="548578498"/>
                    </a:ext>
                  </a:extLst>
                </a:gridCol>
                <a:gridCol w="6268765">
                  <a:extLst>
                    <a:ext uri="{9D8B030D-6E8A-4147-A177-3AD203B41FA5}">
                      <a16:colId xmlns:a16="http://schemas.microsoft.com/office/drawing/2014/main" val="780419517"/>
                    </a:ext>
                  </a:extLst>
                </a:gridCol>
              </a:tblGrid>
              <a:tr h="1067332">
                <a:tc>
                  <a:txBody>
                    <a:bodyPr/>
                    <a:lstStyle/>
                    <a:p>
                      <a:pPr algn="ctr"/>
                      <a:endParaRPr lang="zh-CN" altLang="en-US" sz="2400" strike="noStrike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strike="noStrike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endParaRPr lang="zh-CN" altLang="en-US" sz="28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529234"/>
                  </a:ext>
                </a:extLst>
              </a:tr>
              <a:tr h="1917761">
                <a:tc>
                  <a:txBody>
                    <a:bodyPr/>
                    <a:lstStyle/>
                    <a:p>
                      <a:pPr algn="ctr"/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基于决策树的集成学习算法，采用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Boosting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集成学习原理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基于决策树的集成学习算法，采用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Bagging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集成学习原理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668979"/>
                  </a:ext>
                </a:extLst>
              </a:tr>
              <a:tr h="19177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分类器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原理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决策树：</a:t>
                      </a:r>
                      <a:endParaRPr lang="en-US" altLang="zh-CN" sz="2400" b="1" strike="noStrike" spc="208" dirty="0">
                        <a:solidFill>
                          <a:srgbClr val="002E6B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通过类似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if-else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的方式，形成一个类树的数据结构，对数据进行分类的分类器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79491"/>
                  </a:ext>
                </a:extLst>
              </a:tr>
              <a:tr h="284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strike="noStrike" dirty="0">
                          <a:solidFill>
                            <a:srgbClr val="1F497D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Boosting</a:t>
                      </a:r>
                      <a:r>
                        <a:rPr lang="zh-CN" altLang="en-US" sz="2400" b="1" strike="noStrike" dirty="0">
                          <a:solidFill>
                            <a:srgbClr val="1F497D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：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不断迭代生成多个弱分类器，每个弱分类器都在前一个弱学习器预测错误的样本上进行拟合，最终将所有弱学习器的预测结果加权累加得到最终预测结果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Bagging</a:t>
                      </a:r>
                      <a:r>
                        <a:rPr lang="zh-CN" altLang="en-US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：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将多个弱分类器结合在一起，通过投票的方式预测最终观测类别，形成更稳定的强分类器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50485"/>
                  </a:ext>
                </a:extLst>
              </a:tr>
            </a:tbl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A79885-0070-408D-9A09-EEDD70D18034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F0EA64D-A788-4B4B-A26B-46F1BD2C3C4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DEBB98-3302-43A2-805B-C139F91692D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7" name="Freeform 5">
                  <a:extLst>
                    <a:ext uri="{FF2B5EF4-FFF2-40B4-BE49-F238E27FC236}">
                      <a16:creationId xmlns:a16="http://schemas.microsoft.com/office/drawing/2014/main" id="{A1758703-CF3E-491F-83FA-8CB56B07D90B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77857CCA-9FA9-4263-9075-CE7230D641E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6" name="Picture 7">
                <a:extLst>
                  <a:ext uri="{FF2B5EF4-FFF2-40B4-BE49-F238E27FC236}">
                    <a16:creationId xmlns:a16="http://schemas.microsoft.com/office/drawing/2014/main" id="{FBCC92E2-D023-4446-9317-EE4206B9A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0A9CFB69-969F-4964-99FA-A1BA1881CF26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257C7835-6469-4755-87E5-01EDB3AD92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TextBox 10">
                  <a:extLst>
                    <a:ext uri="{FF2B5EF4-FFF2-40B4-BE49-F238E27FC236}">
                      <a16:creationId xmlns:a16="http://schemas.microsoft.com/office/drawing/2014/main" id="{27AE3B08-2C99-450E-949D-FB5D39CA0CF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8" name="Group 11">
                <a:extLst>
                  <a:ext uri="{FF2B5EF4-FFF2-40B4-BE49-F238E27FC236}">
                    <a16:creationId xmlns:a16="http://schemas.microsoft.com/office/drawing/2014/main" id="{0A964C24-5288-4207-AEB1-66AD60AC073B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516020BF-5886-4042-BE3D-603B24F42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TextBox 13">
                  <a:extLst>
                    <a:ext uri="{FF2B5EF4-FFF2-40B4-BE49-F238E27FC236}">
                      <a16:creationId xmlns:a16="http://schemas.microsoft.com/office/drawing/2014/main" id="{89A2F0C6-290C-4212-9510-05F8F92517E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39" name="AutoShape 14">
                <a:extLst>
                  <a:ext uri="{FF2B5EF4-FFF2-40B4-BE49-F238E27FC236}">
                    <a16:creationId xmlns:a16="http://schemas.microsoft.com/office/drawing/2014/main" id="{06E64FFE-48D0-4291-B2D8-66951749D68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15">
                <a:extLst>
                  <a:ext uri="{FF2B5EF4-FFF2-40B4-BE49-F238E27FC236}">
                    <a16:creationId xmlns:a16="http://schemas.microsoft.com/office/drawing/2014/main" id="{E0050603-1FB5-4241-88D7-C48571A40D6B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6">
                <a:extLst>
                  <a:ext uri="{FF2B5EF4-FFF2-40B4-BE49-F238E27FC236}">
                    <a16:creationId xmlns:a16="http://schemas.microsoft.com/office/drawing/2014/main" id="{29CE03A9-8E83-4409-985C-1E44DFAE85EC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7">
                <a:extLst>
                  <a:ext uri="{FF2B5EF4-FFF2-40B4-BE49-F238E27FC236}">
                    <a16:creationId xmlns:a16="http://schemas.microsoft.com/office/drawing/2014/main" id="{80BA40EC-EF0A-4928-8424-1AB83429142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DE16C412-25E3-44B0-9B45-7D11BABF75AD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C1075F83-A6A2-44C1-973B-62FD1EC5574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A10B6023-E7D2-4F77-8C2D-9335C5129528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659"/>
                </a:lnSpc>
                <a:spcBef>
                  <a:spcPct val="0"/>
                </a:spcBef>
                <a:defRPr sz="1899" b="1" spc="151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/>
                <a:t>因子构建</a:t>
              </a:r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38638563-53A3-4647-88E6-259D3270E49D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938635-B4B4-4A86-B059-3760DC09C82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04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64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spc="320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1B710-FE34-B9B1-D69E-B25B830AB09D}"/>
              </a:ext>
            </a:extLst>
          </p:cNvPr>
          <p:cNvSpPr txBox="1"/>
          <p:nvPr/>
        </p:nvSpPr>
        <p:spPr>
          <a:xfrm>
            <a:off x="3141846" y="1870031"/>
            <a:ext cx="12936353" cy="20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算法应用：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将数据集的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划分为测试集，其余为训练集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折交叉验证，计算平均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；在测试集上诊断模型，绘制混淆矩阵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BBCE6B-257A-44AD-0D34-316C96813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6" y="4520423"/>
            <a:ext cx="6850354" cy="46633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108F4C-9783-AA7E-4045-4AC72F795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19" y="5073949"/>
            <a:ext cx="5889230" cy="5011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98556E-0ECD-CAB6-C72F-D1CB2C7704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7" b="24969"/>
          <a:stretch/>
        </p:blipFill>
        <p:spPr>
          <a:xfrm>
            <a:off x="11003280" y="4313433"/>
            <a:ext cx="3832098" cy="752262"/>
          </a:xfrm>
          <a:prstGeom prst="rect">
            <a:avLst/>
          </a:prstGeom>
        </p:spPr>
      </p:pic>
      <p:sp>
        <p:nvSpPr>
          <p:cNvPr id="31" name="文本框 18">
            <a:extLst>
              <a:ext uri="{FF2B5EF4-FFF2-40B4-BE49-F238E27FC236}">
                <a16:creationId xmlns:a16="http://schemas.microsoft.com/office/drawing/2014/main" id="{D09600B8-431B-2E8A-66F6-7E38746FDEEB}"/>
              </a:ext>
            </a:extLst>
          </p:cNvPr>
          <p:cNvSpPr txBox="1"/>
          <p:nvPr/>
        </p:nvSpPr>
        <p:spPr>
          <a:xfrm>
            <a:off x="3177407" y="3641093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0A61FFB1-9245-632B-E099-B95CC5B26A52}"/>
              </a:ext>
            </a:extLst>
          </p:cNvPr>
          <p:cNvSpPr txBox="1"/>
          <p:nvPr/>
        </p:nvSpPr>
        <p:spPr>
          <a:xfrm>
            <a:off x="10972800" y="3619500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随机森林预测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1B710-FE34-B9B1-D69E-B25B830AB09D}"/>
              </a:ext>
            </a:extLst>
          </p:cNvPr>
          <p:cNvSpPr txBox="1"/>
          <p:nvPr/>
        </p:nvSpPr>
        <p:spPr>
          <a:xfrm>
            <a:off x="3141846" y="1870031"/>
            <a:ext cx="12936353" cy="20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随机森林算法应用：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将数据集的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划分为测试集，其余为训练集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折交叉验证，计算平均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；在测试集上诊断模型，绘制混淆矩阵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D09600B8-431B-2E8A-66F6-7E38746FDEEB}"/>
              </a:ext>
            </a:extLst>
          </p:cNvPr>
          <p:cNvSpPr txBox="1"/>
          <p:nvPr/>
        </p:nvSpPr>
        <p:spPr>
          <a:xfrm>
            <a:off x="3177407" y="3641093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随机森林训练集结果：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0A61FFB1-9245-632B-E099-B95CC5B26A52}"/>
              </a:ext>
            </a:extLst>
          </p:cNvPr>
          <p:cNvSpPr txBox="1"/>
          <p:nvPr/>
        </p:nvSpPr>
        <p:spPr>
          <a:xfrm>
            <a:off x="10972800" y="3619500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随机森林测试集结果：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C6774-F2E2-9E72-F3B6-4308CFF07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07" y="4442526"/>
            <a:ext cx="6638696" cy="4277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5373A-0A6E-B78A-140B-F89E2C4E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219700"/>
            <a:ext cx="6093409" cy="494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CFC78-7DD3-2BDC-D467-3C86FBFA0E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2"/>
          <a:stretch/>
        </p:blipFill>
        <p:spPr>
          <a:xfrm>
            <a:off x="10972800" y="4263331"/>
            <a:ext cx="3936426" cy="8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1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样本不平衡问题</a:t>
            </a:r>
          </a:p>
        </p:txBody>
      </p:sp>
      <p:sp>
        <p:nvSpPr>
          <p:cNvPr id="30" name="文本框 40">
            <a:extLst>
              <a:ext uri="{FF2B5EF4-FFF2-40B4-BE49-F238E27FC236}">
                <a16:creationId xmlns:a16="http://schemas.microsoft.com/office/drawing/2014/main" id="{AC350504-0524-863F-27D4-0A518F7E9CD1}"/>
              </a:ext>
            </a:extLst>
          </p:cNvPr>
          <p:cNvSpPr txBox="1"/>
          <p:nvPr/>
        </p:nvSpPr>
        <p:spPr>
          <a:xfrm>
            <a:off x="2971800" y="6515100"/>
            <a:ext cx="14713042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人工合成新的少数类样本，使得少数类样本的数量与多数类样本相当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 对于少数类样本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随机选择一个最近邻的样本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b, 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然后从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的连线上随机选取一个点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作为新的少数类样本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0">
            <a:extLst>
              <a:ext uri="{FF2B5EF4-FFF2-40B4-BE49-F238E27FC236}">
                <a16:creationId xmlns:a16="http://schemas.microsoft.com/office/drawing/2014/main" id="{8C89F436-D1F4-9F1D-A5D5-129E73B31453}"/>
              </a:ext>
            </a:extLst>
          </p:cNvPr>
          <p:cNvSpPr txBox="1"/>
          <p:nvPr/>
        </p:nvSpPr>
        <p:spPr>
          <a:xfrm>
            <a:off x="2971800" y="8464110"/>
            <a:ext cx="1201997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欠采样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删除多数类样本中的部份，使得少数类样本的数量与多数类样本相当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随机欠采样：从多数类样本中随机选取一些剔除掉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01E144-14D3-601B-D9CD-21DC8AAE76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5638"/>
          <a:stretch/>
        </p:blipFill>
        <p:spPr>
          <a:xfrm>
            <a:off x="2756959" y="1675616"/>
            <a:ext cx="11577391" cy="4808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C00707-910D-4E91-166C-8173F470B2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9" b="12379"/>
          <a:stretch/>
        </p:blipFill>
        <p:spPr>
          <a:xfrm>
            <a:off x="14225589" y="3538418"/>
            <a:ext cx="3473176" cy="10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5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样本不平衡问题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A3A969-CC5E-2137-2CA9-8EBAFB875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057"/>
              </p:ext>
            </p:extLst>
          </p:nvPr>
        </p:nvGraphicFramePr>
        <p:xfrm>
          <a:off x="3141845" y="2012091"/>
          <a:ext cx="14556920" cy="50272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9230">
                  <a:extLst>
                    <a:ext uri="{9D8B030D-6E8A-4147-A177-3AD203B41FA5}">
                      <a16:colId xmlns:a16="http://schemas.microsoft.com/office/drawing/2014/main" val="3902256399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1158232927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1487183415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2229407493"/>
                    </a:ext>
                  </a:extLst>
                </a:gridCol>
              </a:tblGrid>
              <a:tr h="1005453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训练集平均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AUC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测试集准确率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测试集召回率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217816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(SMOTE)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77.37%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87.47%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89.49%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514956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(Under sampling)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77.13%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75.20%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94.31%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346095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(SMOTE)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80.16%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86.10%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88.17%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600885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(Under sampling)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78.96%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76.02%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92.66%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462171"/>
                  </a:ext>
                </a:extLst>
              </a:tr>
            </a:tbl>
          </a:graphicData>
        </a:graphic>
      </p:graphicFrame>
      <p:sp>
        <p:nvSpPr>
          <p:cNvPr id="19" name="文本框 40">
            <a:extLst>
              <a:ext uri="{FF2B5EF4-FFF2-40B4-BE49-F238E27FC236}">
                <a16:creationId xmlns:a16="http://schemas.microsoft.com/office/drawing/2014/main" id="{D5BEFE0A-CA98-A2BC-6D25-2E3A5B8F3E61}"/>
              </a:ext>
            </a:extLst>
          </p:cNvPr>
          <p:cNvSpPr txBox="1"/>
          <p:nvPr/>
        </p:nvSpPr>
        <p:spPr>
          <a:xfrm>
            <a:off x="2958459" y="7297146"/>
            <a:ext cx="14603473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过采样后，两个模型的准确度都有所上升，同时准确率和召回率也都超过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但使用随机欠采样后，两个模型都表现出准确率下降，但召回率上升的情况，认为欠采样后的数据丧失了一些重要信息，导致模型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欠拟合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过采样后的</a:t>
            </a:r>
            <a:r>
              <a:rPr lang="en-US" altLang="zh-CN" sz="2400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模型在测试集上的表现是最好的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25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特征重要性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BC8B9A-E12E-812B-D049-55D3C3951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50" y="1898325"/>
            <a:ext cx="9264650" cy="8150450"/>
          </a:xfrm>
          <a:prstGeom prst="rect">
            <a:avLst/>
          </a:prstGeom>
        </p:spPr>
      </p:pic>
      <p:sp>
        <p:nvSpPr>
          <p:cNvPr id="23" name="文本框 40">
            <a:extLst>
              <a:ext uri="{FF2B5EF4-FFF2-40B4-BE49-F238E27FC236}">
                <a16:creationId xmlns:a16="http://schemas.microsoft.com/office/drawing/2014/main" id="{76B81BE7-DFF2-32E6-51EE-0A7D9F69596B}"/>
              </a:ext>
            </a:extLst>
          </p:cNvPr>
          <p:cNvSpPr txBox="1"/>
          <p:nvPr/>
        </p:nvSpPr>
        <p:spPr>
          <a:xfrm>
            <a:off x="12503440" y="2311820"/>
            <a:ext cx="5195325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折交叉验证中的五个模型，绘制特征重要性柱状图，选取前五名特征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可以看到教育程度，工作参与程度，部门，出差频率和性别都对员工是否离职有较大影响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13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25532" y="4185943"/>
            <a:ext cx="9048068" cy="119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研究背景及模型简介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25532" y="5561307"/>
            <a:ext cx="85498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Research</a:t>
            </a:r>
            <a:r>
              <a:rPr lang="en-US" sz="2000" spc="160" dirty="0">
                <a:solidFill>
                  <a:srgbClr val="FFFFFF"/>
                </a:solidFill>
                <a:latin typeface="Agrandir Wide Medium Bold"/>
              </a:rPr>
              <a:t> Background and </a:t>
            </a: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Model Review</a:t>
            </a:r>
            <a:endParaRPr lang="en-US" sz="2000" spc="160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F956604-5857-491C-9474-2E332DF40E60}"/>
              </a:ext>
            </a:extLst>
          </p:cNvPr>
          <p:cNvSpPr txBox="1"/>
          <p:nvPr/>
        </p:nvSpPr>
        <p:spPr>
          <a:xfrm>
            <a:off x="1676400" y="3066841"/>
            <a:ext cx="4546476" cy="360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01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27E1024B-2D93-498F-A653-958CB352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621675D2-5123-4C31-8FD7-E0552D25B3BB}"/>
              </a:ext>
            </a:extLst>
          </p:cNvPr>
          <p:cNvGrpSpPr/>
          <p:nvPr/>
        </p:nvGrpSpPr>
        <p:grpSpPr>
          <a:xfrm>
            <a:off x="2258249" y="2864270"/>
            <a:ext cx="5736122" cy="5752212"/>
            <a:chOff x="0" y="0"/>
            <a:chExt cx="7648162" cy="7669616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3FF9713-2D01-401D-8923-7EFCD78D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48162" cy="7648162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8ABF3594-4E91-4868-A7AD-4A082223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flipH="1">
              <a:off x="228618" y="0"/>
              <a:ext cx="4833991" cy="7669616"/>
            </a:xfrm>
            <a:prstGeom prst="rect">
              <a:avLst/>
            </a:prstGeom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A6F35CD8-7544-44CE-9DE5-AF835A42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20058" y="1120058"/>
              <a:ext cx="5408046" cy="5408046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F67CAD-80B1-4D5C-A41C-3CC6F8001012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4" name="Group 4"/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8" name="Group 8"/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11" name="Group 11"/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14" name="AutoShape 14"/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AutoShape 15"/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AutoShape 16"/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AutoShape 17"/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7A9A436-F7E6-446E-9FCF-F873C3F1DCFB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01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075F4B2C-4671-28C9-E862-BD5EF67EFBC0}"/>
              </a:ext>
            </a:extLst>
          </p:cNvPr>
          <p:cNvSpPr txBox="1"/>
          <p:nvPr/>
        </p:nvSpPr>
        <p:spPr>
          <a:xfrm>
            <a:off x="9425215" y="7308553"/>
            <a:ext cx="8451803" cy="24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通过数据集中覆盖了员工个人背景、工作情况、薪酬、福利、满意度、工作生活平衡度的众多变量，开展分析，归纳总结影响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员工离职的关键要素。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通过课内学习的逻辑回归和其他拓展模型，综合比较不同模型的解释力，以求对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员工离职给出较好的预测效果。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E9C068-4077-4CCF-874B-B8841DC3F58E}"/>
              </a:ext>
            </a:extLst>
          </p:cNvPr>
          <p:cNvSpPr/>
          <p:nvPr/>
        </p:nvSpPr>
        <p:spPr>
          <a:xfrm>
            <a:off x="7883474" y="3449038"/>
            <a:ext cx="148912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研究背景</a:t>
            </a:r>
            <a:endParaRPr lang="en-US" altLang="zh-CN" sz="2400" b="1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7F598796-1E5F-4D4E-9CFE-9CE840315BD9}"/>
              </a:ext>
            </a:extLst>
          </p:cNvPr>
          <p:cNvGrpSpPr/>
          <p:nvPr/>
        </p:nvGrpSpPr>
        <p:grpSpPr>
          <a:xfrm>
            <a:off x="6835415" y="3468137"/>
            <a:ext cx="760963" cy="760963"/>
            <a:chOff x="0" y="0"/>
            <a:chExt cx="812800" cy="812800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994AE43C-FF5E-482F-9C36-248C60D2E4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2">
              <a:extLst>
                <a:ext uri="{FF2B5EF4-FFF2-40B4-BE49-F238E27FC236}">
                  <a16:creationId xmlns:a16="http://schemas.microsoft.com/office/drawing/2014/main" id="{2D9469DC-0BB8-4CC9-92C1-B7EF66213B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01A5941C-B0CD-4D38-B148-857B5F658E7D}"/>
              </a:ext>
            </a:extLst>
          </p:cNvPr>
          <p:cNvGrpSpPr/>
          <p:nvPr/>
        </p:nvGrpSpPr>
        <p:grpSpPr>
          <a:xfrm>
            <a:off x="7613889" y="5543578"/>
            <a:ext cx="760963" cy="760963"/>
            <a:chOff x="0" y="0"/>
            <a:chExt cx="812800" cy="812800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8311500-1804-4112-98F0-9A1FD530A7A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35">
              <a:extLst>
                <a:ext uri="{FF2B5EF4-FFF2-40B4-BE49-F238E27FC236}">
                  <a16:creationId xmlns:a16="http://schemas.microsoft.com/office/drawing/2014/main" id="{DE0CB51A-E669-4C8A-9A8D-7E1251BC7A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68B38CA8-31DC-4634-B30D-821C956AA26F}"/>
              </a:ext>
            </a:extLst>
          </p:cNvPr>
          <p:cNvGrpSpPr/>
          <p:nvPr/>
        </p:nvGrpSpPr>
        <p:grpSpPr>
          <a:xfrm>
            <a:off x="6644307" y="7489899"/>
            <a:ext cx="760963" cy="760963"/>
            <a:chOff x="0" y="0"/>
            <a:chExt cx="812800" cy="812800"/>
          </a:xfrm>
        </p:grpSpPr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45071E4-FB6E-466A-8665-7FDC478AC00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2EEB1FC8-5BDD-4A5B-B01E-0713B4E400E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42" name="Picture 44">
            <a:extLst>
              <a:ext uri="{FF2B5EF4-FFF2-40B4-BE49-F238E27FC236}">
                <a16:creationId xmlns:a16="http://schemas.microsoft.com/office/drawing/2014/main" id="{75A2EB31-E7B8-472B-8F3A-93F0C173F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371560" y="4701956"/>
            <a:ext cx="1509499" cy="1895490"/>
          </a:xfrm>
          <a:prstGeom prst="rect">
            <a:avLst/>
          </a:prstGeom>
        </p:spPr>
      </p:pic>
      <p:sp>
        <p:nvSpPr>
          <p:cNvPr id="43" name="TextBox 49">
            <a:extLst>
              <a:ext uri="{FF2B5EF4-FFF2-40B4-BE49-F238E27FC236}">
                <a16:creationId xmlns:a16="http://schemas.microsoft.com/office/drawing/2014/main" id="{2B65C949-C417-4C86-9BCC-A4667D7BDBC9}"/>
              </a:ext>
            </a:extLst>
          </p:cNvPr>
          <p:cNvSpPr txBox="1"/>
          <p:nvPr/>
        </p:nvSpPr>
        <p:spPr>
          <a:xfrm>
            <a:off x="6835415" y="3579262"/>
            <a:ext cx="7800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4790EDE3-8CE7-4532-AA78-0C5042865F41}"/>
              </a:ext>
            </a:extLst>
          </p:cNvPr>
          <p:cNvSpPr txBox="1"/>
          <p:nvPr/>
        </p:nvSpPr>
        <p:spPr>
          <a:xfrm>
            <a:off x="7613889" y="5654141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AC3ACEE4-9DDE-4777-8F82-4ABD9DB38C91}"/>
              </a:ext>
            </a:extLst>
          </p:cNvPr>
          <p:cNvSpPr txBox="1"/>
          <p:nvPr/>
        </p:nvSpPr>
        <p:spPr>
          <a:xfrm>
            <a:off x="6644307" y="7601643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AED1F7-6BCE-45BF-B0F7-F76CF54CC8BD}"/>
              </a:ext>
            </a:extLst>
          </p:cNvPr>
          <p:cNvSpPr/>
          <p:nvPr/>
        </p:nvSpPr>
        <p:spPr>
          <a:xfrm>
            <a:off x="9601200" y="2696723"/>
            <a:ext cx="8275818" cy="2423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国际商业机器公司，简称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，总公司在纽约州阿蒙克市，拥有全球雇员 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31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万多人，业务遍及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160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多个国家和地区。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此数据集包括性别、年龄、婚姻状况、职位、职级、薪酬福利、工作满意度、加班出差情况等各方面数据。我们尝试通过这些覆盖主客观因素的信息来对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的员工离职作出预测。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8C093F-9751-469E-BD84-DEDBA11286B4}"/>
              </a:ext>
            </a:extLst>
          </p:cNvPr>
          <p:cNvSpPr/>
          <p:nvPr/>
        </p:nvSpPr>
        <p:spPr>
          <a:xfrm>
            <a:off x="8673673" y="5677397"/>
            <a:ext cx="1489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数据来源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27D541-91BC-4DC8-81B8-0616E02C9C2D}"/>
              </a:ext>
            </a:extLst>
          </p:cNvPr>
          <p:cNvSpPr/>
          <p:nvPr/>
        </p:nvSpPr>
        <p:spPr>
          <a:xfrm>
            <a:off x="10424083" y="5524500"/>
            <a:ext cx="7274681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https://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www.kaggle.com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/datasets/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pavansubhasht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ibm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hr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-analytics-attrition-dataset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D5BCEB-E54A-458B-A74C-675E20F031B7}"/>
              </a:ext>
            </a:extLst>
          </p:cNvPr>
          <p:cNvSpPr/>
          <p:nvPr/>
        </p:nvSpPr>
        <p:spPr>
          <a:xfrm>
            <a:off x="7669830" y="7648145"/>
            <a:ext cx="1489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研究目的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880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84B13533-0783-EC5F-7B20-505392229A20}"/>
              </a:ext>
            </a:extLst>
          </p:cNvPr>
          <p:cNvSpPr txBox="1"/>
          <p:nvPr/>
        </p:nvSpPr>
        <p:spPr>
          <a:xfrm>
            <a:off x="3573845" y="3379347"/>
            <a:ext cx="14171476" cy="573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数据集中包括了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1470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条观测数据以及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35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个变量，我们将其中无效的数据（如员工计数、标准工时、是否年满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18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岁）和含义重复的数据（如时薪、月薪）进行删减。其中，有关满意度的变量均为值为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1-4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的离散变量，我们将其求和并标准化到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1-12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的区间作为总体满意度，最终得到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29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个变量。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将这些变量归类为：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员工背景变量：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性别、年龄、学历、专业领域、任职过的企业数量、婚姻状况；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工作情况变量：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工龄、在公司工作的时间、所属部门、职位、职级、在目前职位年数、与现任经理共事年数；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薪酬变量：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月薪、工作投入、绩效评分；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福利变量：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股票期权级别、涨薪比例、上年度培训次数、距离上次升职的时间间隔；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满意度变量：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工作环境满意度、工作满意度、关系满意度、工作与生活平衡程度；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-</a:t>
            </a: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生活冲突变量：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上班距离、是否加班、出差情况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2E4947E-E05C-471D-B992-6D27C988DA8F}"/>
              </a:ext>
            </a:extLst>
          </p:cNvPr>
          <p:cNvSpPr/>
          <p:nvPr/>
        </p:nvSpPr>
        <p:spPr>
          <a:xfrm>
            <a:off x="3573845" y="2161566"/>
            <a:ext cx="399005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722667-480D-4EB0-BE3A-E6AB1A96EEF3}"/>
              </a:ext>
            </a:extLst>
          </p:cNvPr>
          <p:cNvSpPr/>
          <p:nvPr/>
        </p:nvSpPr>
        <p:spPr>
          <a:xfrm>
            <a:off x="4298722" y="2353325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观察数据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403730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DF1F9FF1-2AC5-EA6A-9628-B1AB8A8BE914}"/>
              </a:ext>
            </a:extLst>
          </p:cNvPr>
          <p:cNvSpPr txBox="1"/>
          <p:nvPr/>
        </p:nvSpPr>
        <p:spPr>
          <a:xfrm>
            <a:off x="3433988" y="2119426"/>
            <a:ext cx="13906499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展示典型的</a:t>
            </a:r>
            <a:r>
              <a:rPr lang="zh-C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变量信息以及数据情况如下：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398E532-55F9-025F-F1E7-A0E4F7A53A03}"/>
              </a:ext>
            </a:extLst>
          </p:cNvPr>
          <p:cNvGraphicFramePr>
            <a:graphicFrameLocks noGrp="1"/>
          </p:cNvGraphicFramePr>
          <p:nvPr/>
        </p:nvGraphicFramePr>
        <p:xfrm>
          <a:off x="3299068" y="3133929"/>
          <a:ext cx="14289031" cy="5964801"/>
        </p:xfrm>
        <a:graphic>
          <a:graphicData uri="http://schemas.openxmlformats.org/drawingml/2006/table">
            <a:tbl>
              <a:tblPr/>
              <a:tblGrid>
                <a:gridCol w="2715351">
                  <a:extLst>
                    <a:ext uri="{9D8B030D-6E8A-4147-A177-3AD203B41FA5}">
                      <a16:colId xmlns:a16="http://schemas.microsoft.com/office/drawing/2014/main" val="622899160"/>
                    </a:ext>
                  </a:extLst>
                </a:gridCol>
                <a:gridCol w="1754247">
                  <a:extLst>
                    <a:ext uri="{9D8B030D-6E8A-4147-A177-3AD203B41FA5}">
                      <a16:colId xmlns:a16="http://schemas.microsoft.com/office/drawing/2014/main" val="1224226964"/>
                    </a:ext>
                  </a:extLst>
                </a:gridCol>
                <a:gridCol w="1446322">
                  <a:extLst>
                    <a:ext uri="{9D8B030D-6E8A-4147-A177-3AD203B41FA5}">
                      <a16:colId xmlns:a16="http://schemas.microsoft.com/office/drawing/2014/main" val="252570107"/>
                    </a:ext>
                  </a:extLst>
                </a:gridCol>
                <a:gridCol w="8373111">
                  <a:extLst>
                    <a:ext uri="{9D8B030D-6E8A-4147-A177-3AD203B41FA5}">
                      <a16:colId xmlns:a16="http://schemas.microsoft.com/office/drawing/2014/main" val="461014908"/>
                    </a:ext>
                  </a:extLst>
                </a:gridCol>
              </a:tblGrid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变量类型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具体描述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53931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员工年龄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18-60</a:t>
                      </a:r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44947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Attrition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员工是否离职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"Yes", "No"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613575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BusinessTravel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出差情况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"Travel_Rarely", "Travel_Frequently", "Non-Travel"  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80241"/>
                  </a:ext>
                </a:extLst>
              </a:tr>
              <a:tr h="792075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DistanceFromHome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上班距离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1-29km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909711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JobLevel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职级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1-5</a:t>
                      </a:r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（数值越大，职级越高）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05620"/>
                  </a:ext>
                </a:extLst>
              </a:tr>
              <a:tr h="1577226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JobRole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职位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"Sales Executive", "Research Scientist", "Laboratory Technician", "Manufacturing Director", "Healthcare Representative", "Manager", "Sales Representative", "Research Director", "Human Resources"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830688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MaritalStatus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婚姻状况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"Single", "Married", "Divorced"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67488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MonthlyIncome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月收入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1009-19999</a:t>
                      </a:r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64569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OverTime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加班情况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"Yes", "No"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95220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GeneralSatisfaction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整体满意度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0-12</a:t>
                      </a:r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（数值越高，整体满意度越高）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34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3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110313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员工个人背景与满意度情况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33354-A6CE-AAC6-846C-588C31D9080D}"/>
              </a:ext>
            </a:extLst>
          </p:cNvPr>
          <p:cNvSpPr txBox="1"/>
          <p:nvPr/>
        </p:nvSpPr>
        <p:spPr>
          <a:xfrm>
            <a:off x="4300325" y="9554072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Fig1.3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不同满意度分组下的离职比例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E279EE4E-298D-BE8A-779B-C6E00FC84231}"/>
              </a:ext>
            </a:extLst>
          </p:cNvPr>
          <p:cNvSpPr txBox="1"/>
          <p:nvPr/>
        </p:nvSpPr>
        <p:spPr>
          <a:xfrm>
            <a:off x="10296837" y="6553763"/>
            <a:ext cx="6951302" cy="250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.1/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.2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分别反映了，年龄和月收入作为两个重要因素，得到离职频率分布情况。我们可以看到低年龄组别和低收入组别明显有更高的离职倾向。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Fig1.3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为不同满意度分组的离职比例，可见，满意度越高，离职比例越低。</a:t>
            </a:r>
            <a:endParaRPr lang="en-US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30" name="图片 29" descr="图表, 直方图&#10;&#10;描述已自动生成">
            <a:extLst>
              <a:ext uri="{FF2B5EF4-FFF2-40B4-BE49-F238E27FC236}">
                <a16:creationId xmlns:a16="http://schemas.microsoft.com/office/drawing/2014/main" id="{9B344BFA-8E3F-BAB7-3622-7CC8518270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01" y="1990635"/>
            <a:ext cx="5983613" cy="3330328"/>
          </a:xfrm>
          <a:prstGeom prst="rect">
            <a:avLst/>
          </a:prstGeom>
        </p:spPr>
      </p:pic>
      <p:pic>
        <p:nvPicPr>
          <p:cNvPr id="34" name="图片 33" descr="图表, 直方图&#10;&#10;描述已自动生成">
            <a:extLst>
              <a:ext uri="{FF2B5EF4-FFF2-40B4-BE49-F238E27FC236}">
                <a16:creationId xmlns:a16="http://schemas.microsoft.com/office/drawing/2014/main" id="{72458F76-79B1-09F1-2104-DD4D42758B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977" y="1990635"/>
            <a:ext cx="5983023" cy="3330000"/>
          </a:xfrm>
          <a:prstGeom prst="rect">
            <a:avLst/>
          </a:prstGeom>
        </p:spPr>
      </p:pic>
      <p:sp>
        <p:nvSpPr>
          <p:cNvPr id="35" name="TextBox 22">
            <a:extLst>
              <a:ext uri="{FF2B5EF4-FFF2-40B4-BE49-F238E27FC236}">
                <a16:creationId xmlns:a16="http://schemas.microsoft.com/office/drawing/2014/main" id="{C96A5AA4-CD2C-CC91-F83B-A34B0B12267A}"/>
              </a:ext>
            </a:extLst>
          </p:cNvPr>
          <p:cNvSpPr txBox="1"/>
          <p:nvPr/>
        </p:nvSpPr>
        <p:spPr>
          <a:xfrm>
            <a:off x="4065606" y="5426505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Fig1.1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离职与否在不同年龄的频率分布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B24AF0F0-08F4-FDA3-D211-94FF7E8AE77F}"/>
              </a:ext>
            </a:extLst>
          </p:cNvPr>
          <p:cNvSpPr txBox="1"/>
          <p:nvPr/>
        </p:nvSpPr>
        <p:spPr>
          <a:xfrm>
            <a:off x="11491376" y="5406306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Fig1.2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离职与否在不同月收入下的频率分布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3F70D0-90C1-BCC0-32B2-75D32E7FF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14" y="5963795"/>
            <a:ext cx="5995820" cy="35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员工工作状况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8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91BE-0518-0CC9-CCD6-24D502FEC052}"/>
              </a:ext>
            </a:extLst>
          </p:cNvPr>
          <p:cNvSpPr txBox="1"/>
          <p:nvPr/>
        </p:nvSpPr>
        <p:spPr>
          <a:xfrm>
            <a:off x="4724383" y="549462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Fig1.4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不同职级下的离职比例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33354-A6CE-AAC6-846C-588C31D9080D}"/>
              </a:ext>
            </a:extLst>
          </p:cNvPr>
          <p:cNvSpPr txBox="1"/>
          <p:nvPr/>
        </p:nvSpPr>
        <p:spPr>
          <a:xfrm>
            <a:off x="4434397" y="9708220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Fig1.6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不同出差频率下的离职比例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7CC8C-5E46-D89C-3405-3ADEB84956D1}"/>
              </a:ext>
            </a:extLst>
          </p:cNvPr>
          <p:cNvSpPr txBox="1"/>
          <p:nvPr/>
        </p:nvSpPr>
        <p:spPr>
          <a:xfrm>
            <a:off x="11963400" y="5419962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Fig1.5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加班与否与离职比例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E279EE4E-298D-BE8A-779B-C6E00FC84231}"/>
              </a:ext>
            </a:extLst>
          </p:cNvPr>
          <p:cNvSpPr txBox="1"/>
          <p:nvPr/>
        </p:nvSpPr>
        <p:spPr>
          <a:xfrm>
            <a:off x="10311541" y="6671088"/>
            <a:ext cx="7437324" cy="219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Fig1.4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说明职级越高，离职倾向越低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Fig1.5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反映了加班与离职的关系（这个关系还与收入挂钩，将在后续进一步讨论）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Fig1.6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体现了离职倾向与出差频率之间的正相关关系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218C3EC-CFBF-AE76-83AF-C73E7B008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39" y="1939627"/>
            <a:ext cx="5765555" cy="33703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AE7CA3D-488A-4FFF-29BF-FE63FCDF5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7501" y="1832644"/>
            <a:ext cx="5910791" cy="34552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1274782-68F1-8343-3590-5349012F6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384" y="6045554"/>
            <a:ext cx="6041177" cy="35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6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4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9"/>
            <a:ext cx="18627126" cy="3936326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5" y="4185944"/>
            <a:ext cx="8992271" cy="11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资产组合构建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4325" y="5561309"/>
            <a:ext cx="899227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Portfolio Construction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2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6"/>
              </a:lnSpc>
              <a:spcBef>
                <a:spcPct val="0"/>
              </a:spcBef>
            </a:pPr>
            <a:r>
              <a:rPr lang="en-US" sz="20066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9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5216</TotalTime>
  <Words>2979</Words>
  <Application>Microsoft Office PowerPoint</Application>
  <PresentationFormat>自定义</PresentationFormat>
  <Paragraphs>623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楷体</vt:lpstr>
      <vt:lpstr>Cambria Math</vt:lpstr>
      <vt:lpstr>Arial</vt:lpstr>
      <vt:lpstr>华文中宋</vt:lpstr>
      <vt:lpstr>Wingdings</vt:lpstr>
      <vt:lpstr>KaiTi_GB2312</vt:lpstr>
      <vt:lpstr>微软雅黑</vt:lpstr>
      <vt:lpstr>Calibri</vt:lpstr>
      <vt:lpstr>微软雅黑</vt:lpstr>
      <vt:lpstr>宋体</vt:lpstr>
      <vt:lpstr>Agrandir Wide Medium Bold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蓝白色经管类专业开题报告毕业答辩简约校园分享中文演示文稿</dc:title>
  <dc:creator>解扬奕</dc:creator>
  <cp:lastModifiedBy>赵康阳</cp:lastModifiedBy>
  <cp:revision>85</cp:revision>
  <dcterms:created xsi:type="dcterms:W3CDTF">2006-08-16T00:00:00Z</dcterms:created>
  <dcterms:modified xsi:type="dcterms:W3CDTF">2023-12-18T13:22:05Z</dcterms:modified>
  <dc:identifier>DAFPGXbYp10</dc:identifier>
</cp:coreProperties>
</file>